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476" r:id="rId2"/>
    <p:sldId id="493" r:id="rId3"/>
    <p:sldId id="498" r:id="rId4"/>
    <p:sldId id="532" r:id="rId5"/>
    <p:sldId id="533" r:id="rId6"/>
    <p:sldId id="534" r:id="rId7"/>
    <p:sldId id="535" r:id="rId8"/>
    <p:sldId id="536" r:id="rId9"/>
    <p:sldId id="537" r:id="rId10"/>
    <p:sldId id="538" r:id="rId11"/>
    <p:sldId id="539" r:id="rId12"/>
    <p:sldId id="540" r:id="rId13"/>
    <p:sldId id="542" r:id="rId14"/>
    <p:sldId id="541" r:id="rId15"/>
    <p:sldId id="544" r:id="rId16"/>
    <p:sldId id="543" r:id="rId17"/>
    <p:sldId id="545" r:id="rId18"/>
    <p:sldId id="546" r:id="rId19"/>
    <p:sldId id="547" r:id="rId20"/>
    <p:sldId id="548" r:id="rId21"/>
    <p:sldId id="549" r:id="rId22"/>
    <p:sldId id="550" r:id="rId23"/>
    <p:sldId id="551" r:id="rId24"/>
    <p:sldId id="552" r:id="rId25"/>
    <p:sldId id="554" r:id="rId26"/>
    <p:sldId id="556" r:id="rId27"/>
    <p:sldId id="557" r:id="rId28"/>
    <p:sldId id="558" r:id="rId29"/>
    <p:sldId id="560" r:id="rId30"/>
    <p:sldId id="492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0" userDrawn="1">
          <p15:clr>
            <a:srgbClr val="A4A3A4"/>
          </p15:clr>
        </p15:guide>
        <p15:guide id="2" orient="horz" pos="256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5D5"/>
    <a:srgbClr val="44546A"/>
    <a:srgbClr val="CFC6D5"/>
    <a:srgbClr val="E7E8ED"/>
    <a:srgbClr val="878787"/>
    <a:srgbClr val="B8BDC8"/>
    <a:srgbClr val="CFD2DA"/>
    <a:srgbClr val="E8E6E6"/>
    <a:srgbClr val="A1ABBB"/>
    <a:srgbClr val="8C9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45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924" y="48"/>
      </p:cViewPr>
      <p:guideLst>
        <p:guide orient="horz" pos="1820"/>
        <p:guide orient="horz" pos="2568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644D3-94CA-4141-A966-DC606E93B6D3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73CEC-A861-2D40-A606-73FB61E50C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729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8E10D402-2B55-F000-AABA-DD5EFB80C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2FD952-AA5A-A258-3D2D-5B7F86068505}"/>
              </a:ext>
            </a:extLst>
          </p:cNvPr>
          <p:cNvSpPr/>
          <p:nvPr userDrawn="1"/>
        </p:nvSpPr>
        <p:spPr>
          <a:xfrm>
            <a:off x="0" y="685799"/>
            <a:ext cx="45719" cy="790481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1A89739-5365-713D-C152-618B429E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05E251A-43FB-707C-D054-89564518E9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5312" y="2380768"/>
            <a:ext cx="4905375" cy="10937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GB" sz="2000" b="0" i="0" kern="1200" dirty="0" smtClean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>
              <a:buNone/>
              <a:defRPr lang="en-GB" sz="2000" kern="1200" dirty="0" smtClean="0">
                <a:solidFill>
                  <a:schemeClr val="bg1"/>
                </a:solidFill>
                <a:latin typeface="Montserrat "/>
                <a:ea typeface="+mn-ea"/>
                <a:cs typeface="+mn-cs"/>
              </a:defRPr>
            </a:lvl2pPr>
            <a:lvl3pPr marL="914400" indent="0">
              <a:buNone/>
              <a:defRPr lang="en-GB" sz="2000" kern="1200" dirty="0" smtClean="0">
                <a:solidFill>
                  <a:schemeClr val="tx1"/>
                </a:solidFill>
                <a:latin typeface="Montserrat "/>
                <a:ea typeface="+mn-ea"/>
                <a:cs typeface="+mn-cs"/>
              </a:defRPr>
            </a:lvl3pPr>
            <a:lvl4pPr marL="1371600" indent="0">
              <a:buNone/>
              <a:defRPr lang="en-GB" sz="2000" kern="1200" dirty="0" smtClean="0">
                <a:solidFill>
                  <a:schemeClr val="tx1"/>
                </a:solidFill>
                <a:latin typeface="Montserrat "/>
                <a:ea typeface="+mn-ea"/>
                <a:cs typeface="+mn-cs"/>
              </a:defRPr>
            </a:lvl4pPr>
            <a:lvl5pPr marL="1828800" indent="0">
              <a:buNone/>
              <a:defRPr lang="en-AU" sz="2000" kern="1200" dirty="0">
                <a:solidFill>
                  <a:schemeClr val="tx1"/>
                </a:solidFill>
                <a:latin typeface="Montserrat 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edit Master text</a:t>
            </a:r>
            <a:endParaRPr lang="en-AU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9F6BB53-965E-F4CB-810B-59A0CBF76C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26" y="1130400"/>
            <a:ext cx="8334375" cy="3952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buFontTx/>
              <a:buNone/>
              <a:defRPr lang="en-GB" sz="1400" kern="1200" dirty="0" smtClean="0">
                <a:solidFill>
                  <a:srgbClr val="7B6C93"/>
                </a:solidFill>
                <a:latin typeface="Montserrat Medium" panose="00000600000000000000" pitchFamily="50" charset="-18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buFontTx/>
              <a:buNone/>
              <a:defRPr lang="en-GB" sz="1400" kern="1200" dirty="0" smtClean="0">
                <a:solidFill>
                  <a:srgbClr val="7B6C93"/>
                </a:solidFill>
                <a:latin typeface="Montserrat Medium" panose="00000600000000000000" pitchFamily="50" charset="-18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buFontTx/>
              <a:buNone/>
              <a:defRPr lang="en-GB" sz="1400" kern="1200" dirty="0" smtClean="0">
                <a:solidFill>
                  <a:srgbClr val="7B6C93"/>
                </a:solidFill>
                <a:latin typeface="Montserrat Medium" panose="00000600000000000000" pitchFamily="50" charset="-18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buFontTx/>
              <a:buNone/>
              <a:defRPr lang="en-GB" sz="1400" kern="1200" dirty="0" smtClean="0">
                <a:solidFill>
                  <a:srgbClr val="7B6C93"/>
                </a:solidFill>
                <a:latin typeface="Montserrat Medium" panose="00000600000000000000" pitchFamily="50" charset="-18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buFontTx/>
              <a:buNone/>
              <a:defRPr lang="en-AU" sz="1400" kern="1200" dirty="0">
                <a:solidFill>
                  <a:srgbClr val="7B6C93"/>
                </a:solidFill>
                <a:latin typeface="Montserrat Medium" panose="00000600000000000000" pitchFamily="50" charset="-18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1566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one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0685861D-A5DC-724F-F265-EE87640B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8334401" cy="47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388A73-C87D-CBEA-5D21-0230A6C26C0B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D3EB16-298F-D22F-0771-AF09053CE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4" y="1501200"/>
            <a:ext cx="11295063" cy="4742857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090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wo_columns_wide_picture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B1890-0505-5B85-B6CC-AC6BE9641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6501A1-1B6A-DFDA-CA07-2CDD50A95D21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D72C1A4C-3F11-B433-9A9A-3106D830B6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1600" y="3524493"/>
            <a:ext cx="11295438" cy="2356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815E33E5-5549-E759-2C0D-437B11654C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1974" y="1501200"/>
            <a:ext cx="7042593" cy="1983541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2DAC9F9-7762-7526-FD04-29B066565A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2911" y="1501200"/>
            <a:ext cx="4044127" cy="1983541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569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wo_columns_wide_pictur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B1890-0505-5B85-B6CC-AC6BE9641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6501A1-1B6A-DFDA-CA07-2CDD50A95D21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D72C1A4C-3F11-B433-9A9A-3106D830B6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1600" y="4218039"/>
            <a:ext cx="11295438" cy="1662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815E33E5-5549-E759-2C0D-437B11654C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1975" y="1501200"/>
            <a:ext cx="3971926" cy="2724321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2DAC9F9-7762-7526-FD04-29B066565A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9001" y="1501200"/>
            <a:ext cx="4197000" cy="2724321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488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roduct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0685861D-A5DC-724F-F265-EE87640B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8334401" cy="47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388A73-C87D-CBEA-5D21-0230A6C26C0B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D3EB16-298F-D22F-0771-AF09053CE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3835402" cy="4287658"/>
          </a:xfrm>
          <a:prstGeom prst="rect">
            <a:avLst/>
          </a:prstGeom>
        </p:spPr>
        <p:txBody>
          <a:bodyPr/>
          <a:lstStyle>
            <a:lvl1pPr marL="180000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4BAD798-986F-F6AE-D4F1-A5C00EABE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84863" y="4107542"/>
            <a:ext cx="6307137" cy="23464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D281FBEA-AE0B-F283-7702-B5FC70B112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4863" y="1501200"/>
            <a:ext cx="5745162" cy="2302376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6148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8">
            <a:extLst>
              <a:ext uri="{FF2B5EF4-FFF2-40B4-BE49-F238E27FC236}">
                <a16:creationId xmlns:a16="http://schemas.microsoft.com/office/drawing/2014/main" id="{8E4CB7D4-62E9-4B23-24E5-44ED5E11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8334401" cy="478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7AFD72-2408-41BD-E4DA-C6571F18D259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A4680E12-2D7F-E4D5-E0DC-326AC059E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1600" y="1502233"/>
            <a:ext cx="8305671" cy="1983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None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133350" indent="0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None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266700" indent="0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None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403225" indent="0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None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538162" indent="0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None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08835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>
            <a:extLst>
              <a:ext uri="{FF2B5EF4-FFF2-40B4-BE49-F238E27FC236}">
                <a16:creationId xmlns:a16="http://schemas.microsoft.com/office/drawing/2014/main" id="{1A9C98B9-F1BC-3CB5-8909-F2515ADB1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8334401" cy="478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9656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>
            <a:extLst>
              <a:ext uri="{FF2B5EF4-FFF2-40B4-BE49-F238E27FC236}">
                <a16:creationId xmlns:a16="http://schemas.microsoft.com/office/drawing/2014/main" id="{1A9C98B9-F1BC-3CB5-8909-F2515ADB1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8334401" cy="478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0C41A-7CDD-6304-291F-BB254D684602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0AEB067-6552-7CC0-C375-5F5ACFA3E7A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61600" y="1578694"/>
            <a:ext cx="8334400" cy="1530266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1100">
                <a:solidFill>
                  <a:schemeClr val="tx2"/>
                </a:solidFill>
              </a:defRPr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1410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>
            <a:extLst>
              <a:ext uri="{FF2B5EF4-FFF2-40B4-BE49-F238E27FC236}">
                <a16:creationId xmlns:a16="http://schemas.microsoft.com/office/drawing/2014/main" id="{1A9C98B9-F1BC-3CB5-8909-F2515ADB1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8334401" cy="478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0C41A-7CDD-6304-291F-BB254D684602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FB38109-5353-88AF-F024-043440AA70F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65556321"/>
              </p:ext>
            </p:extLst>
          </p:nvPr>
        </p:nvGraphicFramePr>
        <p:xfrm>
          <a:off x="561600" y="1711068"/>
          <a:ext cx="812800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6842711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343717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8573849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281008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5503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8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85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58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917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73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47D25E-1765-4BC2-802A-3E2506C18B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7625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A7AD8E95-45BA-4C04-8CC3-EB96453974FC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EE2784-34B4-470E-8AA7-C12DE09B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AF132E-F26E-4982-B862-B53885C6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2601" y="6356350"/>
            <a:ext cx="2684437" cy="365125"/>
          </a:xfrm>
          <a:prstGeom prst="rect">
            <a:avLst/>
          </a:prstGeom>
        </p:spPr>
        <p:txBody>
          <a:bodyPr/>
          <a:lstStyle/>
          <a:p>
            <a:fld id="{BEAC69F9-5B76-4F4F-BCB6-0EE1676C1350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1A89739-5365-713D-C152-618B429E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DD4C60-D227-B87A-8F5F-885580AD760C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8E10D402-2B55-F000-AABA-DD5EFB80C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829374"/>
            <a:ext cx="12192000" cy="40514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345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pter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1A89739-5365-713D-C152-618B429E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DD4C60-D227-B87A-8F5F-885580AD760C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8E10D402-2B55-F000-AABA-DD5EFB80C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57070"/>
            <a:ext cx="12192000" cy="35153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9053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pter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8E10D402-2B55-F000-AABA-DD5EFB80C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829374"/>
            <a:ext cx="12192000" cy="40514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BE1B65CA-2847-BB8F-DE8A-14014FC7A1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28812" y="6089859"/>
            <a:ext cx="8334375" cy="39528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ct val="0"/>
              </a:spcBef>
              <a:buFontTx/>
              <a:buNone/>
              <a:defRPr lang="en-GB" sz="1200" b="0" i="0" kern="1200" dirty="0" smtClean="0">
                <a:solidFill>
                  <a:srgbClr val="878787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buFontTx/>
              <a:buNone/>
              <a:defRPr lang="en-GB" sz="1400" kern="1200" dirty="0" smtClean="0">
                <a:solidFill>
                  <a:srgbClr val="7B6C93"/>
                </a:solidFill>
                <a:latin typeface="Montserrat Medium" panose="00000600000000000000" pitchFamily="50" charset="-18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buFontTx/>
              <a:buNone/>
              <a:defRPr lang="en-GB" sz="1400" kern="1200" dirty="0" smtClean="0">
                <a:solidFill>
                  <a:srgbClr val="7B6C93"/>
                </a:solidFill>
                <a:latin typeface="Montserrat Medium" panose="00000600000000000000" pitchFamily="50" charset="-18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buFontTx/>
              <a:buNone/>
              <a:defRPr lang="en-GB" sz="1400" kern="1200" dirty="0" smtClean="0">
                <a:solidFill>
                  <a:srgbClr val="7B6C93"/>
                </a:solidFill>
                <a:latin typeface="Montserrat Medium" panose="00000600000000000000" pitchFamily="50" charset="-18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30000"/>
              </a:lnSpc>
              <a:spcBef>
                <a:spcPct val="0"/>
              </a:spcBef>
              <a:buFontTx/>
              <a:buNone/>
              <a:defRPr lang="en-AU" sz="1400" kern="1200" dirty="0">
                <a:solidFill>
                  <a:srgbClr val="7B6C93"/>
                </a:solidFill>
                <a:latin typeface="Montserrat Medium" panose="00000600000000000000" pitchFamily="50" charset="-18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AU" dirty="0"/>
          </a:p>
        </p:txBody>
      </p:sp>
      <p:pic>
        <p:nvPicPr>
          <p:cNvPr id="4" name="Picture 3" descr="A logo with a yellow and purple design&#10;&#10;Description automatically generated">
            <a:extLst>
              <a:ext uri="{FF2B5EF4-FFF2-40B4-BE49-F238E27FC236}">
                <a16:creationId xmlns:a16="http://schemas.microsoft.com/office/drawing/2014/main" id="{B2409685-0B18-589F-F144-E7B8CF218A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047" y="433740"/>
            <a:ext cx="1341905" cy="108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98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ne_column_on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0685861D-A5DC-724F-F265-EE87640B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8334401" cy="47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388A73-C87D-CBEA-5D21-0230A6C26C0B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D3EB16-298F-D22F-0771-AF09053CE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600" y="1502233"/>
            <a:ext cx="3835402" cy="4287658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4BAD798-986F-F6AE-D4F1-A5C00EABE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84863" y="1504706"/>
            <a:ext cx="6307137" cy="49492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cxnSp>
        <p:nvCxnSpPr>
          <p:cNvPr id="23" name="Google Shape;803;p31">
            <a:extLst>
              <a:ext uri="{FF2B5EF4-FFF2-40B4-BE49-F238E27FC236}">
                <a16:creationId xmlns:a16="http://schemas.microsoft.com/office/drawing/2014/main" id="{77A6DF7E-1311-C47D-8E98-CC369B58A79D}"/>
              </a:ext>
            </a:extLst>
          </p:cNvPr>
          <p:cNvCxnSpPr>
            <a:cxnSpLocks/>
          </p:cNvCxnSpPr>
          <p:nvPr userDrawn="1"/>
        </p:nvCxnSpPr>
        <p:spPr>
          <a:xfrm>
            <a:off x="5883349" y="1767570"/>
            <a:ext cx="0" cy="4577668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14901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8706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_columns_wide_picture-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0685861D-A5DC-724F-F265-EE87640B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8334401" cy="47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388A73-C87D-CBEA-5D21-0230A6C26C0B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D3EB16-298F-D22F-0771-AF09053CE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600" y="1502233"/>
            <a:ext cx="6201677" cy="2063332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928EB7D-0BED-E472-3FAF-47EFD1D8C7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63652" y="1507183"/>
            <a:ext cx="4865774" cy="2063331"/>
          </a:xfrm>
          <a:prstGeom prst="rect">
            <a:avLst/>
          </a:prstGeom>
        </p:spPr>
        <p:txBody>
          <a:bodyPr/>
          <a:lstStyle>
            <a:lvl1pPr marL="179388" indent="-179388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  <p:sp>
        <p:nvSpPr>
          <p:cNvPr id="5" name="Picture Placeholder 21">
            <a:extLst>
              <a:ext uri="{FF2B5EF4-FFF2-40B4-BE49-F238E27FC236}">
                <a16:creationId xmlns:a16="http://schemas.microsoft.com/office/drawing/2014/main" id="{DFABF063-9440-44AF-A095-65161B35A0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1601" y="4005942"/>
            <a:ext cx="11067825" cy="24480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95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_main_sides_with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0685861D-A5DC-724F-F265-EE87640B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4850860" cy="47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388A73-C87D-CBEA-5D21-0230A6C26C0B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D3EB16-298F-D22F-0771-AF09053CE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600" y="1502233"/>
            <a:ext cx="4854086" cy="2730988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928EB7D-0BED-E472-3FAF-47EFD1D8C7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63651" y="1507183"/>
            <a:ext cx="4865775" cy="2730988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  <p:cxnSp>
        <p:nvCxnSpPr>
          <p:cNvPr id="2" name="Google Shape;673;p26">
            <a:extLst>
              <a:ext uri="{FF2B5EF4-FFF2-40B4-BE49-F238E27FC236}">
                <a16:creationId xmlns:a16="http://schemas.microsoft.com/office/drawing/2014/main" id="{AD088C62-69E6-464F-2318-7751112906F5}"/>
              </a:ext>
            </a:extLst>
          </p:cNvPr>
          <p:cNvCxnSpPr/>
          <p:nvPr userDrawn="1"/>
        </p:nvCxnSpPr>
        <p:spPr>
          <a:xfrm>
            <a:off x="630260" y="4319540"/>
            <a:ext cx="4372356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14901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676;p26">
            <a:extLst>
              <a:ext uri="{FF2B5EF4-FFF2-40B4-BE49-F238E27FC236}">
                <a16:creationId xmlns:a16="http://schemas.microsoft.com/office/drawing/2014/main" id="{6D28AADD-7C01-C6E5-C5CE-839E262FD85E}"/>
              </a:ext>
            </a:extLst>
          </p:cNvPr>
          <p:cNvSpPr/>
          <p:nvPr userDrawn="1"/>
        </p:nvSpPr>
        <p:spPr>
          <a:xfrm>
            <a:off x="6088056" y="962"/>
            <a:ext cx="3600" cy="685800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703;p26">
            <a:extLst>
              <a:ext uri="{FF2B5EF4-FFF2-40B4-BE49-F238E27FC236}">
                <a16:creationId xmlns:a16="http://schemas.microsoft.com/office/drawing/2014/main" id="{5E9E955E-55C8-68CF-B0E8-50CBEEDF7B72}"/>
              </a:ext>
            </a:extLst>
          </p:cNvPr>
          <p:cNvCxnSpPr/>
          <p:nvPr userDrawn="1"/>
        </p:nvCxnSpPr>
        <p:spPr>
          <a:xfrm>
            <a:off x="6660542" y="4319540"/>
            <a:ext cx="4372356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14901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CE639383-E514-ACCA-5A7F-9EB34978E8E8}"/>
              </a:ext>
            </a:extLst>
          </p:cNvPr>
          <p:cNvSpPr txBox="1">
            <a:spLocks/>
          </p:cNvSpPr>
          <p:nvPr userDrawn="1"/>
        </p:nvSpPr>
        <p:spPr>
          <a:xfrm>
            <a:off x="6657554" y="685800"/>
            <a:ext cx="4614595" cy="47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tx2"/>
                </a:solidFill>
                <a:latin typeface="Montserrat Medium" panose="00000600000000000000" pitchFamily="50" charset="-18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 sz="2800" dirty="0"/>
              <a:t>Click to edit Master title style</a:t>
            </a:r>
          </a:p>
        </p:txBody>
      </p:sp>
      <p:sp>
        <p:nvSpPr>
          <p:cNvPr id="9" name="Google Shape;674;p26">
            <a:extLst>
              <a:ext uri="{FF2B5EF4-FFF2-40B4-BE49-F238E27FC236}">
                <a16:creationId xmlns:a16="http://schemas.microsoft.com/office/drawing/2014/main" id="{F9F39DE9-DC97-3B85-3889-757BC8B652A8}"/>
              </a:ext>
            </a:extLst>
          </p:cNvPr>
          <p:cNvSpPr/>
          <p:nvPr userDrawn="1"/>
        </p:nvSpPr>
        <p:spPr>
          <a:xfrm>
            <a:off x="6091143" y="689830"/>
            <a:ext cx="76201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8496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_main_sides_with_lin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0685861D-A5DC-724F-F265-EE87640B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4850860" cy="47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388A73-C87D-CBEA-5D21-0230A6C26C0B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D3EB16-298F-D22F-0771-AF09053CE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4854086" cy="2730988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928EB7D-0BED-E472-3FAF-47EFD1D8C7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63651" y="1501200"/>
            <a:ext cx="4865775" cy="2730988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  <p:cxnSp>
        <p:nvCxnSpPr>
          <p:cNvPr id="2" name="Google Shape;673;p26">
            <a:extLst>
              <a:ext uri="{FF2B5EF4-FFF2-40B4-BE49-F238E27FC236}">
                <a16:creationId xmlns:a16="http://schemas.microsoft.com/office/drawing/2014/main" id="{AD088C62-69E6-464F-2318-7751112906F5}"/>
              </a:ext>
            </a:extLst>
          </p:cNvPr>
          <p:cNvCxnSpPr/>
          <p:nvPr userDrawn="1"/>
        </p:nvCxnSpPr>
        <p:spPr>
          <a:xfrm>
            <a:off x="630260" y="4319540"/>
            <a:ext cx="4372356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14901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676;p26">
            <a:extLst>
              <a:ext uri="{FF2B5EF4-FFF2-40B4-BE49-F238E27FC236}">
                <a16:creationId xmlns:a16="http://schemas.microsoft.com/office/drawing/2014/main" id="{6D28AADD-7C01-C6E5-C5CE-839E262FD85E}"/>
              </a:ext>
            </a:extLst>
          </p:cNvPr>
          <p:cNvSpPr/>
          <p:nvPr userDrawn="1"/>
        </p:nvSpPr>
        <p:spPr>
          <a:xfrm>
            <a:off x="6088056" y="962"/>
            <a:ext cx="3600" cy="685800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703;p26">
            <a:extLst>
              <a:ext uri="{FF2B5EF4-FFF2-40B4-BE49-F238E27FC236}">
                <a16:creationId xmlns:a16="http://schemas.microsoft.com/office/drawing/2014/main" id="{5E9E955E-55C8-68CF-B0E8-50CBEEDF7B72}"/>
              </a:ext>
            </a:extLst>
          </p:cNvPr>
          <p:cNvCxnSpPr/>
          <p:nvPr userDrawn="1"/>
        </p:nvCxnSpPr>
        <p:spPr>
          <a:xfrm>
            <a:off x="6660542" y="4319540"/>
            <a:ext cx="4372356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14901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CE639383-E514-ACCA-5A7F-9EB34978E8E8}"/>
              </a:ext>
            </a:extLst>
          </p:cNvPr>
          <p:cNvSpPr txBox="1">
            <a:spLocks/>
          </p:cNvSpPr>
          <p:nvPr userDrawn="1"/>
        </p:nvSpPr>
        <p:spPr>
          <a:xfrm>
            <a:off x="6657554" y="685800"/>
            <a:ext cx="4614595" cy="47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tx2"/>
                </a:solidFill>
                <a:latin typeface="Montserrat Medium" panose="00000600000000000000" pitchFamily="50" charset="-18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 sz="2800" dirty="0"/>
              <a:t>Click to edit Master title style</a:t>
            </a:r>
          </a:p>
        </p:txBody>
      </p:sp>
      <p:sp>
        <p:nvSpPr>
          <p:cNvPr id="9" name="Google Shape;674;p26">
            <a:extLst>
              <a:ext uri="{FF2B5EF4-FFF2-40B4-BE49-F238E27FC236}">
                <a16:creationId xmlns:a16="http://schemas.microsoft.com/office/drawing/2014/main" id="{F9F39DE9-DC97-3B85-3889-757BC8B652A8}"/>
              </a:ext>
            </a:extLst>
          </p:cNvPr>
          <p:cNvSpPr/>
          <p:nvPr userDrawn="1"/>
        </p:nvSpPr>
        <p:spPr>
          <a:xfrm>
            <a:off x="6091143" y="689830"/>
            <a:ext cx="76201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Picture Placeholder 21">
            <a:extLst>
              <a:ext uri="{FF2B5EF4-FFF2-40B4-BE49-F238E27FC236}">
                <a16:creationId xmlns:a16="http://schemas.microsoft.com/office/drawing/2014/main" id="{CB6DAC27-03FD-3DBA-E795-67216C5D7F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2850104"/>
            <a:ext cx="6096000" cy="40078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343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0685861D-A5DC-724F-F265-EE87640B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8334401" cy="47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388A73-C87D-CBEA-5D21-0230A6C26C0B}"/>
              </a:ext>
            </a:extLst>
          </p:cNvPr>
          <p:cNvSpPr/>
          <p:nvPr userDrawn="1"/>
        </p:nvSpPr>
        <p:spPr>
          <a:xfrm>
            <a:off x="0" y="685800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A4C7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D3EB16-298F-D22F-0771-AF09053CE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3835402" cy="4287658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2pPr>
            <a:lvl3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3pPr>
            <a:lvl4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4pPr>
            <a:lvl5pPr marL="179388" indent="-179388"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 lang="en-AU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5pPr>
            <a:lvl6pPr marL="312738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6pPr>
            <a:lvl7pPr marL="447675" indent="-180975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7pPr>
            <a:lvl8pPr marL="582613" indent="-17938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8pPr>
            <a:lvl9pPr marL="711200" indent="-173038">
              <a:lnSpc>
                <a:spcPts val="1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 lang="en-GB" sz="1000" kern="1200" dirty="0" smtClean="0">
                <a:solidFill>
                  <a:srgbClr val="44546A"/>
                </a:solidFill>
                <a:latin typeface="Montserrat" panose="00000500000000000000" pitchFamily="50" charset="0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5"/>
            <a:r>
              <a:rPr lang="en-GB" dirty="0"/>
              <a:t>Second level</a:t>
            </a:r>
          </a:p>
          <a:p>
            <a:pPr lvl="6"/>
            <a:r>
              <a:rPr lang="en-GB" dirty="0"/>
              <a:t>Third level</a:t>
            </a:r>
          </a:p>
          <a:p>
            <a:pPr lvl="7"/>
            <a:r>
              <a:rPr lang="en-GB" dirty="0"/>
              <a:t>Fourth level</a:t>
            </a:r>
          </a:p>
          <a:p>
            <a:pPr lvl="8"/>
            <a:r>
              <a:rPr lang="en-GB" dirty="0"/>
              <a:t>Fifth level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4BAD798-986F-F6AE-D4F1-A5C00EABE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12589" y="15888"/>
            <a:ext cx="6379412" cy="68262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6766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1;p39">
            <a:extLst>
              <a:ext uri="{FF2B5EF4-FFF2-40B4-BE49-F238E27FC236}">
                <a16:creationId xmlns:a16="http://schemas.microsoft.com/office/drawing/2014/main" id="{2A50484E-96C3-8F05-1DAC-7B788C194C5A}"/>
              </a:ext>
            </a:extLst>
          </p:cNvPr>
          <p:cNvPicPr preferRelativeResize="0"/>
          <p:nvPr userDrawn="1"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DFFAF1FD-AC22-FD8B-893A-C7DED013C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716400"/>
            <a:ext cx="8334401" cy="47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948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49" r:id="rId2"/>
    <p:sldLayoutId id="2147483696" r:id="rId3"/>
    <p:sldLayoutId id="2147483695" r:id="rId4"/>
    <p:sldLayoutId id="2147483663" r:id="rId5"/>
    <p:sldLayoutId id="2147483698" r:id="rId6"/>
    <p:sldLayoutId id="2147483699" r:id="rId7"/>
    <p:sldLayoutId id="2147483700" r:id="rId8"/>
    <p:sldLayoutId id="2147483697" r:id="rId9"/>
    <p:sldLayoutId id="2147483692" r:id="rId10"/>
    <p:sldLayoutId id="2147483690" r:id="rId11"/>
    <p:sldLayoutId id="2147483693" r:id="rId12"/>
    <p:sldLayoutId id="2147483701" r:id="rId13"/>
    <p:sldLayoutId id="2147483661" r:id="rId14"/>
    <p:sldLayoutId id="2147483669" r:id="rId15"/>
    <p:sldLayoutId id="2147483702" r:id="rId16"/>
    <p:sldLayoutId id="21474837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2800" kern="1200" dirty="0">
          <a:solidFill>
            <a:schemeClr val="tx2"/>
          </a:solidFill>
          <a:latin typeface="Montserrat Medium" panose="00000600000000000000" pitchFamily="50" charset="-18"/>
          <a:ea typeface="+mn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" panose="000005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ontserrat" panose="000005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ontserrat" panose="000005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772" userDrawn="1">
          <p15:clr>
            <a:srgbClr val="F26B43"/>
          </p15:clr>
        </p15:guide>
        <p15:guide id="4" pos="3908" userDrawn="1">
          <p15:clr>
            <a:srgbClr val="F26B43"/>
          </p15:clr>
        </p15:guide>
        <p15:guide id="5" orient="horz" pos="504" userDrawn="1">
          <p15:clr>
            <a:srgbClr val="F26B43"/>
          </p15:clr>
        </p15:guide>
        <p15:guide id="6" orient="horz" pos="663" userDrawn="1">
          <p15:clr>
            <a:srgbClr val="F26B43"/>
          </p15:clr>
        </p15:guide>
        <p15:guide id="7" orient="horz" pos="822" userDrawn="1">
          <p15:clr>
            <a:srgbClr val="F26B43"/>
          </p15:clr>
        </p15:guide>
        <p15:guide id="9" pos="7469" userDrawn="1">
          <p15:clr>
            <a:srgbClr val="F26B43"/>
          </p15:clr>
        </p15:guide>
        <p15:guide id="10" orient="horz" pos="3838" userDrawn="1">
          <p15:clr>
            <a:srgbClr val="F26B43"/>
          </p15:clr>
        </p15:guide>
        <p15:guide id="11" pos="211" userDrawn="1">
          <p15:clr>
            <a:srgbClr val="F26B43"/>
          </p15:clr>
        </p15:guide>
        <p15:guide id="12" pos="2547" userDrawn="1">
          <p15:clr>
            <a:srgbClr val="F26B43"/>
          </p15:clr>
        </p15:guide>
        <p15:guide id="13" pos="2683" userDrawn="1">
          <p15:clr>
            <a:srgbClr val="F26B43"/>
          </p15:clr>
        </p15:guide>
        <p15:guide id="14" pos="5019" userDrawn="1">
          <p15:clr>
            <a:srgbClr val="F26B43"/>
          </p15:clr>
        </p15:guide>
        <p15:guide id="15" pos="51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outdoor, apartment building&#10;&#10;Description automatically generated">
            <a:extLst>
              <a:ext uri="{FF2B5EF4-FFF2-40B4-BE49-F238E27FC236}">
                <a16:creationId xmlns:a16="http://schemas.microsoft.com/office/drawing/2014/main" id="{288F366B-24C5-0BAC-DDAF-CFCFBB737B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7" b="-2"/>
          <a:stretch/>
        </p:blipFill>
        <p:spPr>
          <a:xfrm>
            <a:off x="0" y="716400"/>
            <a:ext cx="12192000" cy="61416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60AA8F-CEFD-D387-172B-2A38A2A3C3AD}"/>
              </a:ext>
            </a:extLst>
          </p:cNvPr>
          <p:cNvSpPr/>
          <p:nvPr/>
        </p:nvSpPr>
        <p:spPr>
          <a:xfrm>
            <a:off x="0" y="2144231"/>
            <a:ext cx="5978525" cy="1492250"/>
          </a:xfrm>
          <a:prstGeom prst="rect">
            <a:avLst/>
          </a:prstGeom>
          <a:solidFill>
            <a:schemeClr val="dk1">
              <a:alpha val="4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768624-13CE-22CC-098A-1EF008CB4EB5}"/>
              </a:ext>
            </a:extLst>
          </p:cNvPr>
          <p:cNvSpPr/>
          <p:nvPr/>
        </p:nvSpPr>
        <p:spPr>
          <a:xfrm>
            <a:off x="5978525" y="2144231"/>
            <a:ext cx="117475" cy="1489075"/>
          </a:xfrm>
          <a:prstGeom prst="rect">
            <a:avLst/>
          </a:prstGeom>
          <a:solidFill>
            <a:srgbClr val="897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E6014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2B3DA6-88D3-F108-9897-84776CF2F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Ljetna škola</a:t>
            </a:r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7FEB5C-7EF0-D5EE-3D92-269A6EB092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r-Latn-RS" dirty="0"/>
              <a:t>Programski jezik C</a:t>
            </a:r>
            <a:endParaRPr lang="en-A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792E6F-F175-14AD-12F3-D74D945EBA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33997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Rad sa nizovima i pokazivačima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sz="1600" b="1" dirty="0"/>
              <a:t>Pokazivači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Operator </a:t>
            </a:r>
            <a:r>
              <a:rPr lang="sr-Latn-RS" sz="1400" i="1" dirty="0"/>
              <a:t>sizof </a:t>
            </a:r>
            <a:r>
              <a:rPr lang="sr-Latn-RS" sz="1400" dirty="0"/>
              <a:t>izvršen nad pokazivačem vraća veličinu samog pokazivača</a:t>
            </a:r>
            <a:r>
              <a:rPr lang="en-US" sz="1400" dirty="0"/>
              <a:t> </a:t>
            </a:r>
            <a:r>
              <a:rPr lang="sr-Latn-RS" sz="1400" dirty="0"/>
              <a:t>a ne elementa ili niza na koji pokazivač pokazuje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Veličina pokazivača zavisi od platforme i kompajlera koji se koristi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Operacije nad pokazivačima, sabiranje i oduzimanje cijelog broja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kumimoji="0" lang="sr-Latn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data_type* ptr;</a:t>
            </a:r>
            <a:br>
              <a:rPr kumimoji="0" lang="sr-Cyrl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</a:br>
            <a:r>
              <a:rPr kumimoji="0" lang="sr-Latn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ptr ± n &lt;=&gt; ptr ± n * sizeof(data_type)</a:t>
            </a:r>
          </a:p>
          <a:p>
            <a:pPr lvl="4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Isto važi i za unarne operatore</a:t>
            </a:r>
          </a:p>
          <a:p>
            <a:pPr lvl="4">
              <a:lnSpc>
                <a:spcPct val="114000"/>
              </a:lnSpc>
              <a:spcAft>
                <a:spcPts val="600"/>
              </a:spcAft>
            </a:pPr>
            <a:endParaRPr lang="sr-Latn-RS" sz="1400" dirty="0"/>
          </a:p>
          <a:p>
            <a:pPr marL="133350" lvl="5" indent="0">
              <a:lnSpc>
                <a:spcPct val="114000"/>
              </a:lnSpc>
              <a:spcAft>
                <a:spcPts val="600"/>
              </a:spcAft>
              <a:buNone/>
            </a:pPr>
            <a:endParaRPr lang="sr-Latn-R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82ECD-0A68-B5AC-466E-E9182AD7C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753" y="3366277"/>
            <a:ext cx="4560686" cy="277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97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Rad sa nizovima i pokazivačima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sz="1600" b="1" dirty="0"/>
              <a:t>Pokazivači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Oduzimanje dva pokazivača je moguće samo ako su istog tipa, i ima smisla samo ukoliko ta dva pokazivača pokazuju na elemente istog niza, u kom slučaju je rezultat razlika indeksa elemenata na koje ti pokazivači pokazuju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Moguće je i poređenje (</a:t>
            </a:r>
            <a:r>
              <a:rPr lang="en-US" sz="1400" dirty="0"/>
              <a:t>&lt;, &gt;, ==, &lt;=, &gt;=) </a:t>
            </a:r>
            <a:r>
              <a:rPr lang="en-US" sz="1400" dirty="0" err="1"/>
              <a:t>poka</a:t>
            </a:r>
            <a:r>
              <a:rPr lang="sr-Latn-RS" sz="1400" dirty="0"/>
              <a:t>zivača, ali vrijede ista pravila kao i kod oduzimanja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Operator </a:t>
            </a:r>
            <a:r>
              <a:rPr lang="en-US" sz="1400" dirty="0"/>
              <a:t>[]: A[B] </a:t>
            </a:r>
            <a:r>
              <a:rPr lang="en-US" sz="1400" dirty="0">
                <a:sym typeface="Wingdings" panose="05000000000000000000" pitchFamily="2" charset="2"/>
              </a:rPr>
              <a:t> *(A+B)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400" dirty="0">
                <a:sym typeface="Wingdings" panose="05000000000000000000" pitchFamily="2" charset="2"/>
              </a:rPr>
              <a:t>A + B mora </a:t>
            </a:r>
            <a:r>
              <a:rPr lang="en-US" sz="1400" dirty="0" err="1">
                <a:sym typeface="Wingdings" panose="05000000000000000000" pitchFamily="2" charset="2"/>
              </a:rPr>
              <a:t>biti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pokaziva</a:t>
            </a:r>
            <a:r>
              <a:rPr lang="sr-Latn-RS" sz="1400" dirty="0">
                <a:sym typeface="Wingdings" panose="05000000000000000000" pitchFamily="2" charset="2"/>
              </a:rPr>
              <a:t>čkog tipa jer operator </a:t>
            </a:r>
            <a:r>
              <a:rPr lang="en-US" sz="1400" dirty="0">
                <a:sym typeface="Wingdings" panose="05000000000000000000" pitchFamily="2" charset="2"/>
              </a:rPr>
              <a:t>* </a:t>
            </a:r>
            <a:r>
              <a:rPr lang="en-US" sz="1400" dirty="0" err="1">
                <a:sym typeface="Wingdings" panose="05000000000000000000" pitchFamily="2" charset="2"/>
              </a:rPr>
              <a:t>radi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samo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sa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pokaziva</a:t>
            </a:r>
            <a:r>
              <a:rPr lang="sr-Latn-RS" sz="1400" dirty="0">
                <a:sym typeface="Wingdings" panose="05000000000000000000" pitchFamily="2" charset="2"/>
              </a:rPr>
              <a:t>čem, dakle ili A mora bit pokazivač a B cjelobrojnog tipa, ili obrnuto</a:t>
            </a:r>
            <a:r>
              <a:rPr lang="en-US" sz="1400" dirty="0">
                <a:sym typeface="Wingdings" panose="05000000000000000000" pitchFamily="2" charset="2"/>
              </a:rPr>
              <a:t>. </a:t>
            </a:r>
            <a:r>
              <a:rPr lang="en-US" sz="1400" dirty="0" err="1">
                <a:sym typeface="Wingdings" panose="05000000000000000000" pitchFamily="2" charset="2"/>
              </a:rPr>
              <a:t>Zna</a:t>
            </a:r>
            <a:r>
              <a:rPr lang="sr-Latn-RS" sz="1400" dirty="0">
                <a:sym typeface="Wingdings" panose="05000000000000000000" pitchFamily="2" charset="2"/>
              </a:rPr>
              <a:t>či da je 4</a:t>
            </a:r>
            <a:r>
              <a:rPr lang="en-US" sz="1400" dirty="0">
                <a:sym typeface="Wingdings" panose="05000000000000000000" pitchFamily="2" charset="2"/>
              </a:rPr>
              <a:t>[</a:t>
            </a:r>
            <a:r>
              <a:rPr lang="en-US" sz="1400" dirty="0" err="1">
                <a:sym typeface="Wingdings" panose="05000000000000000000" pitchFamily="2" charset="2"/>
              </a:rPr>
              <a:t>ptr</a:t>
            </a:r>
            <a:r>
              <a:rPr lang="en-US" sz="1400" dirty="0">
                <a:sym typeface="Wingdings" panose="05000000000000000000" pitchFamily="2" charset="2"/>
              </a:rPr>
              <a:t>] = 3 je </a:t>
            </a:r>
            <a:r>
              <a:rPr lang="en-US" sz="1400" dirty="0" err="1">
                <a:sym typeface="Wingdings" panose="05000000000000000000" pitchFamily="2" charset="2"/>
              </a:rPr>
              <a:t>sasvim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validno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ali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sr-Latn-RS" sz="1400" dirty="0">
                <a:sym typeface="Wingdings" panose="05000000000000000000" pitchFamily="2" charset="2"/>
              </a:rPr>
              <a:t>je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neobi</a:t>
            </a:r>
            <a:r>
              <a:rPr lang="sr-Latn-RS" sz="1400" dirty="0">
                <a:sym typeface="Wingdings" panose="05000000000000000000" pitchFamily="2" charset="2"/>
              </a:rPr>
              <a:t>čno i rijetko se upotrebljava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Pokazivači i nizovi su srodni pojmovi, čak i pri prihvatanju niza kao argumenta funkcije dolazi do njegovog pretvaranja u pokazivač, čak i ako je u samoj deklaraciji funkcije navedeno da prihvata niz.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BA" sz="1400" dirty="0">
                <a:solidFill>
                  <a:srgbClr val="434343"/>
                </a:solidFill>
              </a:rPr>
              <a:t>int func(int arr[10]);</a:t>
            </a:r>
            <a:br>
              <a:rPr lang="sr-Cyrl-BA" sz="1400" dirty="0">
                <a:solidFill>
                  <a:srgbClr val="434343"/>
                </a:solidFill>
              </a:rPr>
            </a:br>
            <a:r>
              <a:rPr lang="sr-Latn-BA" sz="1400" dirty="0">
                <a:solidFill>
                  <a:srgbClr val="434343"/>
                </a:solidFill>
              </a:rPr>
              <a:t>int func(int arr[]);</a:t>
            </a:r>
            <a:br>
              <a:rPr lang="sr-Cyrl-BA" sz="1400" dirty="0">
                <a:solidFill>
                  <a:srgbClr val="434343"/>
                </a:solidFill>
              </a:rPr>
            </a:br>
            <a:r>
              <a:rPr lang="sr-Latn-BA" sz="1400" dirty="0">
                <a:solidFill>
                  <a:srgbClr val="434343"/>
                </a:solidFill>
              </a:rPr>
              <a:t>int func(int* arr);</a:t>
            </a:r>
            <a:endParaRPr lang="sr-Latn-RS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71263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Rad sa nizovima i pokazivačima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sz="1600" b="1" dirty="0"/>
              <a:t>Znakovni nizovi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Znakovni nizovi nisu poseban tip podatka u C, radi se o običnim nizovima, kojima je zadnji karakter null karakter (</a:t>
            </a:r>
            <a:r>
              <a:rPr lang="en-US" sz="1400" dirty="0">
                <a:sym typeface="Wingdings" panose="05000000000000000000" pitchFamily="2" charset="2"/>
              </a:rPr>
              <a:t>‘\o’)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>
                <a:sym typeface="Wingdings" panose="05000000000000000000" pitchFamily="2" charset="2"/>
              </a:rPr>
              <a:t>Treba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obratiti</a:t>
            </a:r>
            <a:r>
              <a:rPr lang="en-US" sz="1400" dirty="0">
                <a:sym typeface="Wingdings" panose="05000000000000000000" pitchFamily="2" charset="2"/>
              </a:rPr>
              <a:t> pa</a:t>
            </a:r>
            <a:r>
              <a:rPr lang="sr-Latn-RS" sz="1400" dirty="0">
                <a:sym typeface="Wingdings" panose="05000000000000000000" pitchFamily="2" charset="2"/>
              </a:rPr>
              <a:t>žnju da zbog null karaktera niz sadrži manje znakova od njegove veličine</a:t>
            </a:r>
            <a:endParaRPr lang="en-US" sz="1400" dirty="0">
              <a:sym typeface="Wingdings" panose="05000000000000000000" pitchFamily="2" charset="2"/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400" dirty="0">
                <a:sym typeface="Wingdings" panose="05000000000000000000" pitchFamily="2" charset="2"/>
              </a:rPr>
              <a:t>char buffer[21];  </a:t>
            </a:r>
            <a:r>
              <a:rPr lang="en-US" sz="1400" dirty="0" err="1">
                <a:sym typeface="Wingdings" panose="05000000000000000000" pitchFamily="2" charset="2"/>
              </a:rPr>
              <a:t>zauzima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znakovni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niz</a:t>
            </a:r>
            <a:r>
              <a:rPr lang="en-US" sz="1400" dirty="0">
                <a:sym typeface="Wingdings" panose="05000000000000000000" pitchFamily="2" charset="2"/>
              </a:rPr>
              <a:t> u koji </a:t>
            </a:r>
            <a:r>
              <a:rPr lang="en-US" sz="1400" dirty="0" err="1">
                <a:sym typeface="Wingdings" panose="05000000000000000000" pitchFamily="2" charset="2"/>
              </a:rPr>
              <a:t>staje</a:t>
            </a:r>
            <a:r>
              <a:rPr lang="en-US" sz="1400" dirty="0">
                <a:sym typeface="Wingdings" panose="05000000000000000000" pitchFamily="2" charset="2"/>
              </a:rPr>
              <a:t> 20 </a:t>
            </a:r>
            <a:r>
              <a:rPr lang="en-US" sz="1400" dirty="0" err="1">
                <a:sym typeface="Wingdings" panose="05000000000000000000" pitchFamily="2" charset="2"/>
              </a:rPr>
              <a:t>znakova</a:t>
            </a:r>
            <a:endParaRPr lang="en-US" sz="1400" dirty="0">
              <a:sym typeface="Wingdings" panose="05000000000000000000" pitchFamily="2" charset="2"/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>
                <a:sym typeface="Wingdings" panose="05000000000000000000" pitchFamily="2" charset="2"/>
              </a:rPr>
              <a:t>Sintaksa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posebnosti</a:t>
            </a:r>
            <a:r>
              <a:rPr lang="en-US" sz="1400" dirty="0">
                <a:sym typeface="Wingdings" panose="05000000000000000000" pitchFamily="2" charset="2"/>
              </a:rPr>
              <a:t> u </a:t>
            </a:r>
            <a:r>
              <a:rPr lang="en-US" sz="1400" dirty="0" err="1">
                <a:sym typeface="Wingdings" panose="05000000000000000000" pitchFamily="2" charset="2"/>
              </a:rPr>
              <a:t>odnosu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na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ostale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tipove</a:t>
            </a:r>
            <a:r>
              <a:rPr lang="en-US" sz="1400" dirty="0">
                <a:sym typeface="Wingdings" panose="05000000000000000000" pitchFamily="2" charset="2"/>
              </a:rPr>
              <a:t>: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>
                <a:sym typeface="Wingdings" panose="05000000000000000000" pitchFamily="2" charset="2"/>
              </a:rPr>
              <a:t>Postojanje</a:t>
            </a:r>
            <a:r>
              <a:rPr lang="en-US" sz="1400" dirty="0">
                <a:sym typeface="Wingdings" panose="05000000000000000000" pitchFamily="2" charset="2"/>
              </a:rPr>
              <a:t> string </a:t>
            </a:r>
            <a:r>
              <a:rPr lang="en-US" sz="1400" dirty="0" err="1">
                <a:sym typeface="Wingdings" panose="05000000000000000000" pitchFamily="2" charset="2"/>
              </a:rPr>
              <a:t>literala</a:t>
            </a:r>
            <a:r>
              <a:rPr lang="en-US" sz="1400" dirty="0">
                <a:sym typeface="Wingdings" panose="05000000000000000000" pitchFamily="2" charset="2"/>
              </a:rPr>
              <a:t>/</a:t>
            </a:r>
            <a:r>
              <a:rPr lang="en-US" sz="1400" dirty="0" err="1">
                <a:sym typeface="Wingdings" panose="05000000000000000000" pitchFamily="2" charset="2"/>
              </a:rPr>
              <a:t>konstanti</a:t>
            </a:r>
            <a:endParaRPr lang="en-US" sz="1400" dirty="0">
              <a:sym typeface="Wingdings" panose="05000000000000000000" pitchFamily="2" charset="2"/>
            </a:endParaRPr>
          </a:p>
          <a:p>
            <a:pPr marL="403225" lvl="7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400" dirty="0">
                <a:sym typeface="Wingdings" panose="05000000000000000000" pitchFamily="2" charset="2"/>
              </a:rPr>
              <a:t>	“</a:t>
            </a:r>
            <a:r>
              <a:rPr lang="en-US" sz="1400" dirty="0" err="1">
                <a:sym typeface="Wingdings" panose="05000000000000000000" pitchFamily="2" charset="2"/>
              </a:rPr>
              <a:t>ovo</a:t>
            </a:r>
            <a:r>
              <a:rPr lang="en-US" sz="1400" dirty="0">
                <a:sym typeface="Wingdings" panose="05000000000000000000" pitchFamily="2" charset="2"/>
              </a:rPr>
              <a:t> je string literal”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>
                <a:sym typeface="Wingdings" panose="05000000000000000000" pitchFamily="2" charset="2"/>
              </a:rPr>
              <a:t>Spajanje</a:t>
            </a:r>
            <a:r>
              <a:rPr lang="en-US" sz="1400" dirty="0">
                <a:sym typeface="Wingdings" panose="05000000000000000000" pitchFamily="2" charset="2"/>
              </a:rPr>
              <a:t> (</a:t>
            </a:r>
            <a:r>
              <a:rPr lang="en-US" sz="1400" dirty="0" err="1">
                <a:sym typeface="Wingdings" panose="05000000000000000000" pitchFamily="2" charset="2"/>
              </a:rPr>
              <a:t>ili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nadovezivanje</a:t>
            </a:r>
            <a:r>
              <a:rPr lang="en-US" sz="1400" dirty="0">
                <a:sym typeface="Wingdings" panose="05000000000000000000" pitchFamily="2" charset="2"/>
              </a:rPr>
              <a:t>) string </a:t>
            </a:r>
            <a:r>
              <a:rPr lang="en-US" sz="1400" dirty="0" err="1">
                <a:sym typeface="Wingdings" panose="05000000000000000000" pitchFamily="2" charset="2"/>
              </a:rPr>
              <a:t>literala</a:t>
            </a:r>
            <a:endParaRPr lang="en-US" sz="1400" dirty="0">
              <a:sym typeface="Wingdings" panose="05000000000000000000" pitchFamily="2" charset="2"/>
            </a:endParaRPr>
          </a:p>
          <a:p>
            <a:pPr marL="538162" lvl="8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400" dirty="0">
                <a:sym typeface="Wingdings" panose="05000000000000000000" pitchFamily="2" charset="2"/>
              </a:rPr>
              <a:t>	“string” ”literal” “</a:t>
            </a:r>
            <a:r>
              <a:rPr lang="en-US" sz="1400" dirty="0" err="1">
                <a:sym typeface="Wingdings" panose="05000000000000000000" pitchFamily="2" charset="2"/>
              </a:rPr>
              <a:t>sa</a:t>
            </a:r>
            <a:r>
              <a:rPr lang="en-US" sz="1400" dirty="0">
                <a:sym typeface="Wingdings" panose="05000000000000000000" pitchFamily="2" charset="2"/>
              </a:rPr>
              <a:t>” “</a:t>
            </a:r>
            <a:r>
              <a:rPr lang="en-US" sz="1400" dirty="0" err="1">
                <a:sym typeface="Wingdings" panose="05000000000000000000" pitchFamily="2" charset="2"/>
              </a:rPr>
              <a:t>odvojenim</a:t>
            </a:r>
            <a:r>
              <a:rPr lang="en-US" sz="1400" dirty="0">
                <a:sym typeface="Wingdings" panose="05000000000000000000" pitchFamily="2" charset="2"/>
              </a:rPr>
              <a:t>” “</a:t>
            </a:r>
            <a:r>
              <a:rPr lang="en-US" sz="1400" dirty="0" err="1">
                <a:sym typeface="Wingdings" panose="05000000000000000000" pitchFamily="2" charset="2"/>
              </a:rPr>
              <a:t>recima</a:t>
            </a:r>
            <a:r>
              <a:rPr lang="en-US" sz="1400" dirty="0">
                <a:sym typeface="Wingdings" panose="05000000000000000000" pitchFamily="2" charset="2"/>
              </a:rPr>
              <a:t>” je </a:t>
            </a:r>
            <a:r>
              <a:rPr lang="en-US" sz="1400" dirty="0" err="1">
                <a:sym typeface="Wingdings" panose="05000000000000000000" pitchFamily="2" charset="2"/>
              </a:rPr>
              <a:t>isto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sr-Latn-RS" sz="1400" dirty="0">
                <a:sym typeface="Wingdings" panose="05000000000000000000" pitchFamily="2" charset="2"/>
              </a:rPr>
              <a:t>što i</a:t>
            </a:r>
          </a:p>
          <a:p>
            <a:pPr marL="538162" lvl="8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sr-Latn-RS" sz="1400" dirty="0">
                <a:sym typeface="Wingdings" panose="05000000000000000000" pitchFamily="2" charset="2"/>
              </a:rPr>
              <a:t>	</a:t>
            </a:r>
            <a:r>
              <a:rPr lang="en-US" sz="1400" dirty="0">
                <a:sym typeface="Wingdings" panose="05000000000000000000" pitchFamily="2" charset="2"/>
              </a:rPr>
              <a:t>“string literal </a:t>
            </a:r>
            <a:r>
              <a:rPr lang="en-US" sz="1400" dirty="0" err="1">
                <a:sym typeface="Wingdings" panose="05000000000000000000" pitchFamily="2" charset="2"/>
              </a:rPr>
              <a:t>sa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odvojenim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recima</a:t>
            </a:r>
            <a:r>
              <a:rPr lang="en-US" sz="1400" dirty="0">
                <a:sym typeface="Wingdings" panose="05000000000000000000" pitchFamily="2" charset="2"/>
              </a:rPr>
              <a:t>”</a:t>
            </a:r>
          </a:p>
          <a:p>
            <a:pPr marL="538162" lvl="8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400" dirty="0">
                <a:sym typeface="Wingdings" panose="05000000000000000000" pitchFamily="2" charset="2"/>
              </a:rPr>
              <a:t>Ovo je </a:t>
            </a:r>
            <a:r>
              <a:rPr lang="en-US" sz="1400" dirty="0" err="1">
                <a:sym typeface="Wingdings" panose="05000000000000000000" pitchFamily="2" charset="2"/>
              </a:rPr>
              <a:t>korisno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kad</a:t>
            </a:r>
            <a:r>
              <a:rPr lang="en-US" sz="1400" dirty="0">
                <a:sym typeface="Wingdings" panose="05000000000000000000" pitchFamily="2" charset="2"/>
              </a:rPr>
              <a:t> se </a:t>
            </a:r>
            <a:r>
              <a:rPr lang="en-US" sz="1400" dirty="0" err="1">
                <a:sym typeface="Wingdings" panose="05000000000000000000" pitchFamily="2" charset="2"/>
              </a:rPr>
              <a:t>prelazi</a:t>
            </a:r>
            <a:r>
              <a:rPr lang="en-US" sz="1400" dirty="0">
                <a:sym typeface="Wingdings" panose="05000000000000000000" pitchFamily="2" charset="2"/>
              </a:rPr>
              <a:t> u </a:t>
            </a:r>
            <a:r>
              <a:rPr lang="en-US" sz="1400" dirty="0" err="1">
                <a:sym typeface="Wingdings" panose="05000000000000000000" pitchFamily="2" charset="2"/>
              </a:rPr>
              <a:t>novi</a:t>
            </a:r>
            <a:r>
              <a:rPr lang="en-US" sz="1400" dirty="0">
                <a:sym typeface="Wingdings" panose="05000000000000000000" pitchFamily="2" charset="2"/>
              </a:rPr>
              <a:t> red</a:t>
            </a:r>
            <a:endParaRPr lang="sr-Latn-RS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26199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Rad sa nizovima i pokazivačima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sz="1600" b="1" dirty="0"/>
              <a:t>Znakovni nizovi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>
                <a:sym typeface="Wingdings" panose="05000000000000000000" pitchFamily="2" charset="2"/>
              </a:rPr>
              <a:t>Inicijalizacija</a:t>
            </a:r>
            <a:endParaRPr lang="en-US" sz="1400" dirty="0">
              <a:sym typeface="Wingdings" panose="05000000000000000000" pitchFamily="2" charset="2"/>
            </a:endParaRPr>
          </a:p>
          <a:p>
            <a:pPr lvl="5">
              <a:lnSpc>
                <a:spcPct val="114000"/>
              </a:lnSpc>
              <a:spcAft>
                <a:spcPts val="600"/>
              </a:spcAft>
            </a:pPr>
            <a:r>
              <a:rPr lang="sr-Latn-BA" sz="1400" dirty="0">
                <a:solidFill>
                  <a:srgbClr val="434343"/>
                </a:solidFill>
              </a:rPr>
              <a:t>char string[] = {1, 2, 3, 4, 5};</a:t>
            </a:r>
            <a:br>
              <a:rPr lang="sr-Cyrl-BA" sz="1400" dirty="0">
                <a:solidFill>
                  <a:srgbClr val="434343"/>
                </a:solidFill>
              </a:rPr>
            </a:br>
            <a:r>
              <a:rPr lang="sr-Latn-BA" sz="1400" dirty="0">
                <a:solidFill>
                  <a:srgbClr val="434343"/>
                </a:solidFill>
              </a:rPr>
              <a:t>char string[] = {‘a’, ‘b’, ‘c’, ‘d’, ‘e’, ‘\0’};</a:t>
            </a:r>
            <a:br>
              <a:rPr lang="sr-Cyrl-BA" sz="1400" dirty="0">
                <a:solidFill>
                  <a:srgbClr val="434343"/>
                </a:solidFill>
              </a:rPr>
            </a:br>
            <a:r>
              <a:rPr lang="sr-Latn-BA" sz="1400" dirty="0">
                <a:solidFill>
                  <a:srgbClr val="434343"/>
                </a:solidFill>
              </a:rPr>
              <a:t>char string[] = “abcde”;</a:t>
            </a:r>
            <a:br>
              <a:rPr lang="sr-Cyrl-BA" sz="1400" dirty="0">
                <a:solidFill>
                  <a:srgbClr val="434343"/>
                </a:solidFill>
              </a:rPr>
            </a:br>
            <a:r>
              <a:rPr lang="sr-Latn-BA" sz="1400" dirty="0">
                <a:solidFill>
                  <a:srgbClr val="434343"/>
                </a:solidFill>
              </a:rPr>
              <a:t>char* string = {1, 2, 3, 4, 5};</a:t>
            </a:r>
            <a:r>
              <a:rPr lang="sr-Cyrl-BA" sz="1400" dirty="0">
                <a:solidFill>
                  <a:srgbClr val="434343"/>
                </a:solidFill>
              </a:rPr>
              <a:t>                </a:t>
            </a:r>
            <a:r>
              <a:rPr lang="en-US" sz="1400" dirty="0">
                <a:solidFill>
                  <a:srgbClr val="434343"/>
                </a:solidFill>
              </a:rPr>
              <a:t>// </a:t>
            </a:r>
            <a:r>
              <a:rPr lang="en-US" sz="1400" dirty="0" err="1">
                <a:solidFill>
                  <a:srgbClr val="434343"/>
                </a:solidFill>
              </a:rPr>
              <a:t>ovo</a:t>
            </a:r>
            <a:r>
              <a:rPr lang="en-US" sz="1400" dirty="0">
                <a:solidFill>
                  <a:srgbClr val="434343"/>
                </a:solidFill>
              </a:rPr>
              <a:t> ne </a:t>
            </a:r>
            <a:r>
              <a:rPr lang="en-US" sz="1400" dirty="0" err="1">
                <a:solidFill>
                  <a:srgbClr val="434343"/>
                </a:solidFill>
              </a:rPr>
              <a:t>moze</a:t>
            </a:r>
            <a:br>
              <a:rPr lang="sr-Cyrl-BA" sz="1400" dirty="0">
                <a:solidFill>
                  <a:srgbClr val="434343"/>
                </a:solidFill>
              </a:rPr>
            </a:br>
            <a:r>
              <a:rPr lang="sr-Latn-BA" sz="1400" dirty="0">
                <a:solidFill>
                  <a:srgbClr val="434343"/>
                </a:solidFill>
              </a:rPr>
              <a:t>char* string = {‘a’, ‘b’, ‘c’, ‘d’, ‘e’, ‘\0’};</a:t>
            </a:r>
            <a:r>
              <a:rPr lang="sr-Cyrl-BA" sz="1400" dirty="0">
                <a:solidFill>
                  <a:srgbClr val="434343"/>
                </a:solidFill>
              </a:rPr>
              <a:t> </a:t>
            </a:r>
            <a:r>
              <a:rPr lang="en-US" sz="1400" dirty="0">
                <a:solidFill>
                  <a:srgbClr val="434343"/>
                </a:solidFill>
              </a:rPr>
              <a:t>// </a:t>
            </a:r>
            <a:r>
              <a:rPr lang="en-US" sz="1400" dirty="0" err="1">
                <a:solidFill>
                  <a:srgbClr val="434343"/>
                </a:solidFill>
              </a:rPr>
              <a:t>ni</a:t>
            </a:r>
            <a:r>
              <a:rPr lang="en-US" sz="1400" dirty="0">
                <a:solidFill>
                  <a:srgbClr val="434343"/>
                </a:solidFill>
              </a:rPr>
              <a:t> </a:t>
            </a:r>
            <a:r>
              <a:rPr lang="en-US" sz="1400" dirty="0" err="1">
                <a:solidFill>
                  <a:srgbClr val="434343"/>
                </a:solidFill>
              </a:rPr>
              <a:t>ovo</a:t>
            </a:r>
            <a:r>
              <a:rPr lang="en-US" sz="1400" dirty="0">
                <a:solidFill>
                  <a:srgbClr val="434343"/>
                </a:solidFill>
              </a:rPr>
              <a:t> ne </a:t>
            </a:r>
            <a:r>
              <a:rPr lang="en-US" sz="1400" dirty="0" err="1">
                <a:solidFill>
                  <a:srgbClr val="434343"/>
                </a:solidFill>
              </a:rPr>
              <a:t>moze</a:t>
            </a:r>
            <a:br>
              <a:rPr lang="sr-Cyrl-BA" sz="1400" dirty="0">
                <a:solidFill>
                  <a:srgbClr val="434343"/>
                </a:solidFill>
              </a:rPr>
            </a:br>
            <a:r>
              <a:rPr lang="sr-Latn-BA" sz="1400" dirty="0">
                <a:solidFill>
                  <a:srgbClr val="434343"/>
                </a:solidFill>
              </a:rPr>
              <a:t>char* string = “abcde”;</a:t>
            </a:r>
            <a:endParaRPr lang="en-US" sz="1400" dirty="0">
              <a:solidFill>
                <a:srgbClr val="434343"/>
              </a:solidFill>
            </a:endParaRPr>
          </a:p>
          <a:p>
            <a:pPr lvl="5">
              <a:lnSpc>
                <a:spcPct val="114000"/>
              </a:lnSpc>
              <a:spcAft>
                <a:spcPts val="600"/>
              </a:spcAft>
            </a:pPr>
            <a:r>
              <a:rPr lang="en-US" sz="1400" dirty="0">
                <a:sym typeface="Wingdings" panose="05000000000000000000" pitchFamily="2" charset="2"/>
              </a:rPr>
              <a:t>‘\0’ </a:t>
            </a:r>
            <a:r>
              <a:rPr lang="en-US" sz="1400" dirty="0" err="1">
                <a:sym typeface="Wingdings" panose="05000000000000000000" pitchFamily="2" charset="2"/>
              </a:rPr>
              <a:t>na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kraju</a:t>
            </a:r>
            <a:r>
              <a:rPr lang="en-US" sz="1400" dirty="0">
                <a:sym typeface="Wingdings" panose="05000000000000000000" pitchFamily="2" charset="2"/>
              </a:rPr>
              <a:t> je </a:t>
            </a:r>
            <a:r>
              <a:rPr lang="en-US" sz="1400" dirty="0" err="1">
                <a:sym typeface="Wingdings" panose="05000000000000000000" pitchFamily="2" charset="2"/>
              </a:rPr>
              <a:t>bitno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samo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zato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sr-Latn-RS" sz="1400" dirty="0">
                <a:sym typeface="Wingdings" panose="05000000000000000000" pitchFamily="2" charset="2"/>
              </a:rPr>
              <a:t>što to bibliotečke funkcije očekuju</a:t>
            </a:r>
          </a:p>
          <a:p>
            <a:pPr lvl="5"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Treba razlikovati string literal i karakter literal, </a:t>
            </a:r>
            <a:r>
              <a:rPr lang="en-US" sz="1400" dirty="0">
                <a:sym typeface="Wingdings" panose="05000000000000000000" pitchFamily="2" charset="2"/>
              </a:rPr>
              <a:t>‘A’ je </a:t>
            </a:r>
            <a:r>
              <a:rPr lang="en-US" sz="1400" dirty="0" err="1">
                <a:sym typeface="Wingdings" panose="05000000000000000000" pitchFamily="2" charset="2"/>
              </a:rPr>
              <a:t>karakter</a:t>
            </a:r>
            <a:r>
              <a:rPr lang="en-US" sz="1400" dirty="0">
                <a:sym typeface="Wingdings" panose="05000000000000000000" pitchFamily="2" charset="2"/>
              </a:rPr>
              <a:t> literal, “A” je </a:t>
            </a:r>
            <a:r>
              <a:rPr lang="en-US" sz="1400" dirty="0" err="1">
                <a:sym typeface="Wingdings" panose="05000000000000000000" pitchFamily="2" charset="2"/>
              </a:rPr>
              <a:t>isto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sr-Latn-RS" sz="1400" dirty="0">
                <a:sym typeface="Wingdings" panose="05000000000000000000" pitchFamily="2" charset="2"/>
              </a:rPr>
              <a:t>što i </a:t>
            </a:r>
            <a:r>
              <a:rPr lang="en-US" sz="1400" dirty="0">
                <a:sym typeface="Wingdings" panose="05000000000000000000" pitchFamily="2" charset="2"/>
              </a:rPr>
              <a:t>{‘A’, ‘\0’}</a:t>
            </a:r>
          </a:p>
          <a:p>
            <a:pPr lvl="5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>
                <a:sym typeface="Wingdings" panose="05000000000000000000" pitchFamily="2" charset="2"/>
              </a:rPr>
              <a:t>Kopiranje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stringova</a:t>
            </a:r>
            <a:r>
              <a:rPr lang="en-US" sz="1400" dirty="0">
                <a:sym typeface="Wingdings" panose="05000000000000000000" pitchFamily="2" charset="2"/>
              </a:rPr>
              <a:t> se ne </a:t>
            </a:r>
            <a:r>
              <a:rPr lang="en-US" sz="1400" dirty="0" err="1">
                <a:sym typeface="Wingdings" panose="05000000000000000000" pitchFamily="2" charset="2"/>
              </a:rPr>
              <a:t>mo</a:t>
            </a:r>
            <a:r>
              <a:rPr lang="sr-Latn-RS" sz="1400" dirty="0">
                <a:sym typeface="Wingdings" panose="05000000000000000000" pitchFamily="2" charset="2"/>
              </a:rPr>
              <a:t>že izvesti jednostavnom dodjelom kao u drugim programskim jezicima</a:t>
            </a:r>
          </a:p>
          <a:p>
            <a:pPr lvl="5"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Koristi se funkcija  strcpy, npr</a:t>
            </a:r>
            <a:r>
              <a:rPr lang="en-US" sz="1400" dirty="0">
                <a:sym typeface="Wingdings" panose="05000000000000000000" pitchFamily="2" charset="2"/>
              </a:rPr>
              <a:t>: </a:t>
            </a:r>
            <a:r>
              <a:rPr lang="en-US" sz="1400" dirty="0" err="1">
                <a:sym typeface="Wingdings" panose="05000000000000000000" pitchFamily="2" charset="2"/>
              </a:rPr>
              <a:t>strcpy</a:t>
            </a:r>
            <a:r>
              <a:rPr lang="en-US" sz="1400" dirty="0">
                <a:sym typeface="Wingdings" panose="05000000000000000000" pitchFamily="2" charset="2"/>
              </a:rPr>
              <a:t>(</a:t>
            </a:r>
            <a:r>
              <a:rPr lang="en-US" sz="1400" dirty="0" err="1">
                <a:sym typeface="Wingdings" panose="05000000000000000000" pitchFamily="2" charset="2"/>
              </a:rPr>
              <a:t>dest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src</a:t>
            </a:r>
            <a:r>
              <a:rPr lang="en-US" sz="1400" dirty="0">
                <a:sym typeface="Wingdings" panose="05000000000000000000" pitchFamily="2" charset="2"/>
              </a:rPr>
              <a:t>)</a:t>
            </a:r>
          </a:p>
          <a:p>
            <a:pPr lvl="5">
              <a:lnSpc>
                <a:spcPct val="114000"/>
              </a:lnSpc>
              <a:spcAft>
                <a:spcPts val="600"/>
              </a:spcAft>
            </a:pPr>
            <a:r>
              <a:rPr lang="en-US" sz="1400" dirty="0">
                <a:sym typeface="Wingdings" panose="05000000000000000000" pitchFamily="2" charset="2"/>
              </a:rPr>
              <a:t>Po</a:t>
            </a:r>
            <a:r>
              <a:rPr lang="sr-Latn-RS" sz="1400" dirty="0">
                <a:sym typeface="Wingdings" panose="05000000000000000000" pitchFamily="2" charset="2"/>
              </a:rPr>
              <a:t>što sa strcpy može doći do buffer overrun-a dobra je praksa koristiti strncpy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endParaRPr lang="sr-Latn-RS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97337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Rad sa nizovima i pokazivačima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sz="1600" b="1" dirty="0"/>
              <a:t>Znakovni nizovi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Važnije funkcije</a:t>
            </a:r>
            <a:r>
              <a:rPr lang="en-US" sz="1400" dirty="0"/>
              <a:t>:</a:t>
            </a:r>
            <a:endParaRPr lang="sr-Latn-RS" sz="1400" dirty="0"/>
          </a:p>
          <a:p>
            <a:pPr marL="403225" lvl="7" indent="0">
              <a:lnSpc>
                <a:spcPct val="114000"/>
              </a:lnSpc>
              <a:spcAft>
                <a:spcPts val="600"/>
              </a:spcAft>
              <a:buNone/>
            </a:pPr>
            <a:r>
              <a:rPr kumimoji="0" lang="sr-Latn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char* strcpy(char* s1, const char* s2);</a:t>
            </a:r>
            <a:br>
              <a:rPr kumimoji="0" lang="sr-Cyrl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</a:br>
            <a:r>
              <a:rPr kumimoji="0" lang="sr-Latn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char* strncpy(char* s1, const char* s2, size_t n);</a:t>
            </a:r>
            <a:br>
              <a:rPr kumimoji="0" lang="sr-Cyrl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</a:br>
            <a:r>
              <a:rPr kumimoji="0" lang="sr-Latn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char* strcat(char* s1, const char* s2);</a:t>
            </a:r>
            <a:br>
              <a:rPr kumimoji="0" lang="sr-Cyrl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</a:br>
            <a:r>
              <a:rPr kumimoji="0" lang="sr-Latn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char* strncat(char* s1, const char* s2, size_t n);</a:t>
            </a:r>
            <a:br>
              <a:rPr kumimoji="0" lang="sr-Cyrl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</a:br>
            <a:r>
              <a:rPr kumimoji="0" lang="sr-Latn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int strcmp(const char* s1, const char* s2);</a:t>
            </a:r>
            <a:br>
              <a:rPr kumimoji="0" lang="sr-Cyrl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</a:br>
            <a:r>
              <a:rPr kumimoji="0" lang="sr-Latn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int strncmp(const char* s1, const char* s2, size_t n);</a:t>
            </a:r>
            <a:br>
              <a:rPr kumimoji="0" lang="sr-Cyrl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</a:br>
            <a:r>
              <a:rPr kumimoji="0" lang="sr-Latn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char* strtok(char* str, const char* delim);</a:t>
            </a:r>
            <a:endParaRPr lang="en-US" sz="1400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/>
              <a:t>Koriste</a:t>
            </a:r>
            <a:r>
              <a:rPr lang="en-US" sz="1400" dirty="0"/>
              <a:t> se </a:t>
            </a:r>
            <a:r>
              <a:rPr lang="sr-Latn-RS" sz="1400" dirty="0"/>
              <a:t>i</a:t>
            </a:r>
            <a:r>
              <a:rPr lang="en-US" sz="1400" dirty="0"/>
              <a:t> </a:t>
            </a:r>
            <a:r>
              <a:rPr lang="en-US" sz="1400" dirty="0" err="1"/>
              <a:t>napredne</a:t>
            </a:r>
            <a:r>
              <a:rPr lang="en-US" sz="1400" dirty="0"/>
              <a:t> </a:t>
            </a:r>
            <a:r>
              <a:rPr lang="en-US" sz="1400" dirty="0" err="1"/>
              <a:t>funkcije</a:t>
            </a:r>
            <a:r>
              <a:rPr lang="en-US" sz="1400" dirty="0"/>
              <a:t>, </a:t>
            </a:r>
            <a:r>
              <a:rPr lang="en-US" sz="1400" dirty="0" err="1"/>
              <a:t>mada</a:t>
            </a:r>
            <a:r>
              <a:rPr lang="en-US" sz="1400" dirty="0"/>
              <a:t> </a:t>
            </a:r>
            <a:r>
              <a:rPr lang="en-US" sz="1400" dirty="0" err="1"/>
              <a:t>su</a:t>
            </a:r>
            <a:r>
              <a:rPr lang="en-US" sz="1400" dirty="0"/>
              <a:t> one vi</a:t>
            </a:r>
            <a:r>
              <a:rPr lang="sr-Latn-RS" sz="1400" dirty="0"/>
              <a:t>še predviđene za rad sa baferima</a:t>
            </a:r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sr-Latn-BA" sz="1400" dirty="0">
                <a:solidFill>
                  <a:srgbClr val="434343"/>
                </a:solidFill>
              </a:rPr>
              <a:t>void* memcpy(void* s1, const void* s2, size_t n);</a:t>
            </a:r>
            <a:br>
              <a:rPr lang="sr-Cyrl-BA" sz="1400" dirty="0">
                <a:solidFill>
                  <a:srgbClr val="434343"/>
                </a:solidFill>
              </a:rPr>
            </a:br>
            <a:r>
              <a:rPr lang="sr-Latn-BA" sz="1400" dirty="0">
                <a:solidFill>
                  <a:srgbClr val="434343"/>
                </a:solidFill>
              </a:rPr>
              <a:t>void* memmove(void* s1, const void* s2, size_t n);</a:t>
            </a:r>
            <a:br>
              <a:rPr lang="sr-Cyrl-BA" sz="1400" dirty="0">
                <a:solidFill>
                  <a:srgbClr val="434343"/>
                </a:solidFill>
              </a:rPr>
            </a:br>
            <a:r>
              <a:rPr lang="sr-Latn-BA" sz="1400" dirty="0">
                <a:solidFill>
                  <a:srgbClr val="434343"/>
                </a:solidFill>
              </a:rPr>
              <a:t>int memcmp(const void* s1, const void* s2, size_t n);</a:t>
            </a:r>
            <a:br>
              <a:rPr lang="sr-Cyrl-BA" sz="1400" dirty="0">
                <a:solidFill>
                  <a:srgbClr val="434343"/>
                </a:solidFill>
              </a:rPr>
            </a:br>
            <a:r>
              <a:rPr lang="sr-Latn-BA" sz="1400" dirty="0">
                <a:solidFill>
                  <a:srgbClr val="434343"/>
                </a:solidFill>
              </a:rPr>
              <a:t>void* memset(void* str, int c, size_t n);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1931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59E-249D-EF72-B1EF-F58FF7C3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Strukture podataka</a:t>
            </a:r>
            <a:endParaRPr lang="en-US" dirty="0"/>
          </a:p>
        </p:txBody>
      </p:sp>
      <p:pic>
        <p:nvPicPr>
          <p:cNvPr id="5" name="Picture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71CFE8A-239B-75A8-250F-39A802A93F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3" b="204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769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Strukture podataka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sz="1600" b="1" dirty="0"/>
              <a:t>Baferi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Bafer je struktura podataka čija je uloga da ublaži ili čak eleminiše potrebu za sinhronizaciju između različitih aktivnosti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Obično se proces koji puni bafer naziva proizvođač, a proces koji ga prazni potrošač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Svaki bafer sadrži određeni broj polja za smještanje informacija. Broj tih polja je veličina bafera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Često se podrazumijeva da je to privremeno mjesto gdje se drže podaci kako bi bili prebačeni sa jedne lokacije na drugu</a:t>
            </a:r>
          </a:p>
          <a:p>
            <a:pPr marL="0" indent="0">
              <a:lnSpc>
                <a:spcPct val="114000"/>
              </a:lnSpc>
              <a:spcAft>
                <a:spcPts val="600"/>
              </a:spcAft>
              <a:buNone/>
            </a:pPr>
            <a:endParaRPr lang="sr-Latn-RS" sz="1400" dirty="0">
              <a:sym typeface="Wingdings" panose="05000000000000000000" pitchFamily="2" charset="2"/>
            </a:endParaRPr>
          </a:p>
          <a:p>
            <a:pPr marL="0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sr-Latn-RS" sz="1600" b="1" dirty="0"/>
              <a:t>Kružni bafer</a:t>
            </a:r>
            <a:endParaRPr lang="sr-Latn-RS" sz="1600" dirty="0">
              <a:sym typeface="Wingdings" panose="05000000000000000000" pitchFamily="2" charset="2"/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Kružni bafer (</a:t>
            </a:r>
            <a:r>
              <a:rPr lang="sr-Latn-RS" sz="1400" i="1" dirty="0">
                <a:sym typeface="Wingdings" panose="05000000000000000000" pitchFamily="2" charset="2"/>
              </a:rPr>
              <a:t>circular</a:t>
            </a:r>
            <a:r>
              <a:rPr lang="en-US" sz="1400" i="1" dirty="0">
                <a:sym typeface="Wingdings" panose="05000000000000000000" pitchFamily="2" charset="2"/>
              </a:rPr>
              <a:t>/ring buffer</a:t>
            </a:r>
            <a:r>
              <a:rPr lang="en-US" sz="1400" dirty="0">
                <a:sym typeface="Wingdings" panose="05000000000000000000" pitchFamily="2" charset="2"/>
              </a:rPr>
              <a:t>) je </a:t>
            </a:r>
            <a:r>
              <a:rPr lang="en-US" sz="1400" dirty="0" err="1">
                <a:sym typeface="Wingdings" panose="05000000000000000000" pitchFamily="2" charset="2"/>
              </a:rPr>
              <a:t>bafer</a:t>
            </a:r>
            <a:r>
              <a:rPr lang="en-US" sz="1400" dirty="0">
                <a:sym typeface="Wingdings" panose="05000000000000000000" pitchFamily="2" charset="2"/>
              </a:rPr>
              <a:t> koji je </a:t>
            </a:r>
            <a:r>
              <a:rPr lang="en-US" sz="1400" dirty="0" err="1">
                <a:sym typeface="Wingdings" panose="05000000000000000000" pitchFamily="2" charset="2"/>
              </a:rPr>
              <a:t>organizovan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tako</a:t>
            </a:r>
            <a:r>
              <a:rPr lang="en-US" sz="1400" dirty="0">
                <a:sym typeface="Wingdings" panose="05000000000000000000" pitchFamily="2" charset="2"/>
              </a:rPr>
              <a:t> da </a:t>
            </a:r>
            <a:r>
              <a:rPr lang="en-US" sz="1400" dirty="0" err="1">
                <a:sym typeface="Wingdings" panose="05000000000000000000" pitchFamily="2" charset="2"/>
              </a:rPr>
              <a:t>su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slikovito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gledano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njegova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polja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poredana</a:t>
            </a:r>
            <a:r>
              <a:rPr lang="en-US" sz="1400" dirty="0">
                <a:sym typeface="Wingdings" panose="05000000000000000000" pitchFamily="2" charset="2"/>
              </a:rPr>
              <a:t> u </a:t>
            </a:r>
            <a:r>
              <a:rPr lang="en-US" sz="1400" dirty="0" err="1">
                <a:sym typeface="Wingdings" panose="05000000000000000000" pitchFamily="2" charset="2"/>
              </a:rPr>
              <a:t>krug</a:t>
            </a:r>
            <a:endParaRPr lang="en-US" sz="1400" dirty="0">
              <a:sym typeface="Wingdings" panose="05000000000000000000" pitchFamily="2" charset="2"/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400" dirty="0">
                <a:sym typeface="Wingdings" panose="05000000000000000000" pitchFamily="2" charset="2"/>
              </a:rPr>
              <a:t>Obi</a:t>
            </a:r>
            <a:r>
              <a:rPr lang="sr-Latn-RS" sz="1400" dirty="0">
                <a:sym typeface="Wingdings" panose="05000000000000000000" pitchFamily="2" charset="2"/>
              </a:rPr>
              <a:t>čno se realizuje kao FIFO struktura i tada posjeduje dva pokazivača koja određuju gdje se mogu podaci upisati (rep) i odakle se mogu čitati (glava)</a:t>
            </a:r>
          </a:p>
        </p:txBody>
      </p:sp>
    </p:spTree>
    <p:extLst>
      <p:ext uri="{BB962C8B-B14F-4D97-AF65-F5344CB8AC3E}">
        <p14:creationId xmlns:p14="http://schemas.microsoft.com/office/powerpoint/2010/main" val="966981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Strukture podataka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sz="1600" b="1" dirty="0"/>
              <a:t>Kružni bafer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Prednost ovako organizovanog bafera je u tome što nema pomjeranja elemenata, već samo mij</a:t>
            </a:r>
            <a:r>
              <a:rPr lang="en-US" sz="1400" dirty="0">
                <a:sym typeface="Wingdings" panose="05000000000000000000" pitchFamily="2" charset="2"/>
              </a:rPr>
              <a:t>e</a:t>
            </a:r>
            <a:r>
              <a:rPr lang="sr-Latn-RS" sz="1400" dirty="0">
                <a:sym typeface="Wingdings" panose="05000000000000000000" pitchFamily="2" charset="2"/>
              </a:rPr>
              <a:t>njamo po jednog pokazivača, dakle postavljanje i vraćanje podataka su jeftine radnje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Logički izgled kružnog bafera</a:t>
            </a:r>
            <a:endParaRPr lang="en-US" sz="1400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0173D-F95A-14F2-20BA-7A3B5487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678" y="3256463"/>
            <a:ext cx="27622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26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Strukture podataka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6590856" cy="4742857"/>
          </a:xfrm>
        </p:spPr>
        <p:txBody>
          <a:bodyPr/>
          <a:lstStyle/>
          <a:p>
            <a:pPr marL="0" indent="0">
              <a:buNone/>
            </a:pPr>
            <a:r>
              <a:rPr lang="sr-Latn-RS" sz="1600" b="1" dirty="0"/>
              <a:t>Kružni bafer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400" dirty="0">
                <a:sym typeface="Wingdings" panose="05000000000000000000" pitchFamily="2" charset="2"/>
              </a:rPr>
              <a:t>Mo</a:t>
            </a:r>
            <a:r>
              <a:rPr lang="sr-Latn-RS" sz="1400" dirty="0">
                <a:sym typeface="Wingdings" panose="05000000000000000000" pitchFamily="2" charset="2"/>
              </a:rPr>
              <a:t>že se desiti da proizvođač prepiše podatke koje potrošač još nije pročitao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Ako nam je dinamika sistema poznata, onda može biti dovoljno samo napraviti bafer dovoljne veličine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Ako nam dinamika sistema nije poznata, ili je promjenljiva, onda se moraju koristiti mehanizmi sinhronizacije</a:t>
            </a:r>
          </a:p>
          <a:p>
            <a:pPr lvl="4"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Kružni bafer se jako mnogo upotrebljava za implementaciju komunikacionih protokola</a:t>
            </a:r>
          </a:p>
          <a:p>
            <a:pPr lvl="4"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PF</a:t>
            </a:r>
            <a:r>
              <a:rPr lang="en-US" sz="1400" dirty="0">
                <a:sym typeface="Wingdings" panose="05000000000000000000" pitchFamily="2" charset="2"/>
              </a:rPr>
              <a:t>_RING </a:t>
            </a:r>
            <a:r>
              <a:rPr lang="en-US" sz="1400" dirty="0" err="1">
                <a:sym typeface="Wingdings" panose="05000000000000000000" pitchFamily="2" charset="2"/>
              </a:rPr>
              <a:t>drajver</a:t>
            </a:r>
            <a:r>
              <a:rPr lang="en-US" sz="1400" dirty="0">
                <a:sym typeface="Wingdings" panose="05000000000000000000" pitchFamily="2" charset="2"/>
              </a:rPr>
              <a:t> za network packet capture </a:t>
            </a:r>
            <a:r>
              <a:rPr lang="en-US" sz="1400" dirty="0" err="1">
                <a:sym typeface="Wingdings" panose="05000000000000000000" pitchFamily="2" charset="2"/>
              </a:rPr>
              <a:t>na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Linuksu</a:t>
            </a:r>
            <a:r>
              <a:rPr lang="en-US" sz="1400" dirty="0">
                <a:sym typeface="Wingdings" panose="05000000000000000000" pitchFamily="2" charset="2"/>
              </a:rPr>
              <a:t> je </a:t>
            </a:r>
            <a:r>
              <a:rPr lang="sr-Latn-RS" sz="1400" dirty="0">
                <a:sym typeface="Wingdings" panose="05000000000000000000" pitchFamily="2" charset="2"/>
              </a:rPr>
              <a:t>čak dobio ime po kružnom baferu </a:t>
            </a:r>
            <a:endParaRPr lang="en-US" sz="1400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Circular Buffer">
            <a:extLst>
              <a:ext uri="{FF2B5EF4-FFF2-40B4-BE49-F238E27FC236}">
                <a16:creationId xmlns:a16="http://schemas.microsoft.com/office/drawing/2014/main" id="{50A9EF82-93A2-23DD-2965-C3897995C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564" y="1826531"/>
            <a:ext cx="28575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29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Strukture podataka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6590856" cy="4742857"/>
          </a:xfrm>
        </p:spPr>
        <p:txBody>
          <a:bodyPr/>
          <a:lstStyle/>
          <a:p>
            <a:pPr marL="0" indent="0">
              <a:buNone/>
            </a:pPr>
            <a:r>
              <a:rPr lang="sr-Latn-RS" sz="1600" b="1" dirty="0"/>
              <a:t>Kružni bafer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Postoji nekoliko varijanti kružnog bafera</a:t>
            </a:r>
            <a:endParaRPr lang="en-US" sz="1400" dirty="0">
              <a:sym typeface="Wingdings" panose="05000000000000000000" pitchFamily="2" charset="2"/>
            </a:endParaRPr>
          </a:p>
          <a:p>
            <a:pPr lvl="5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>
                <a:sym typeface="Wingdings" panose="05000000000000000000" pitchFamily="2" charset="2"/>
              </a:rPr>
              <a:t>Ako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nam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nije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potrebna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informacija</a:t>
            </a:r>
            <a:r>
              <a:rPr lang="en-US" sz="1400" dirty="0">
                <a:sym typeface="Wingdings" panose="05000000000000000000" pitchFamily="2" charset="2"/>
              </a:rPr>
              <a:t> o </a:t>
            </a:r>
            <a:r>
              <a:rPr lang="en-US" sz="1400" dirty="0" err="1">
                <a:sym typeface="Wingdings" panose="05000000000000000000" pitchFamily="2" charset="2"/>
              </a:rPr>
              <a:t>popunjenosti</a:t>
            </a:r>
            <a:r>
              <a:rPr lang="en-US" sz="1400" dirty="0">
                <a:sym typeface="Wingdings" panose="05000000000000000000" pitchFamily="2" charset="2"/>
              </a:rPr>
              <a:t> – </a:t>
            </a:r>
            <a:r>
              <a:rPr lang="en-US" sz="1400" dirty="0" err="1">
                <a:sym typeface="Wingdings" panose="05000000000000000000" pitchFamily="2" charset="2"/>
              </a:rPr>
              <a:t>Samo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sam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bafer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sr-Latn-RS" sz="1400" dirty="0">
                <a:sym typeface="Wingdings" panose="05000000000000000000" pitchFamily="2" charset="2"/>
              </a:rPr>
              <a:t>i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dva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pokaziva</a:t>
            </a:r>
            <a:r>
              <a:rPr lang="sr-Latn-RS" sz="1400" dirty="0">
                <a:sym typeface="Wingdings" panose="05000000000000000000" pitchFamily="2" charset="2"/>
              </a:rPr>
              <a:t>ča</a:t>
            </a:r>
          </a:p>
          <a:p>
            <a:pPr lvl="5"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Ako nam jeste potrebna informacija o popunjenosti, onda je potrebno osim dva pokazivača da imamo još jedna informacija u vidu promjenljive koja kaže kolika je veličina bafera</a:t>
            </a:r>
          </a:p>
        </p:txBody>
      </p:sp>
    </p:spTree>
    <p:extLst>
      <p:ext uri="{BB962C8B-B14F-4D97-AF65-F5344CB8AC3E}">
        <p14:creationId xmlns:p14="http://schemas.microsoft.com/office/powerpoint/2010/main" val="1354709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59E-249D-EF72-B1EF-F58FF7C3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nizovima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pokaziva</a:t>
            </a:r>
            <a:r>
              <a:rPr lang="sr-Latn-RS" dirty="0"/>
              <a:t>čima</a:t>
            </a:r>
            <a:endParaRPr lang="en-US" dirty="0"/>
          </a:p>
        </p:txBody>
      </p:sp>
      <p:pic>
        <p:nvPicPr>
          <p:cNvPr id="5" name="Picture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71CFE8A-239B-75A8-250F-39A802A93F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3" b="204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849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Strukture podataka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10778294" cy="474285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 err="1"/>
              <a:t>Povezana</a:t>
            </a:r>
            <a:r>
              <a:rPr lang="en-US" sz="1600" b="1" dirty="0"/>
              <a:t> </a:t>
            </a:r>
            <a:r>
              <a:rPr lang="en-US" sz="1600" b="1" dirty="0" err="1"/>
              <a:t>lista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>
                <a:sym typeface="Wingdings" panose="05000000000000000000" pitchFamily="2" charset="2"/>
              </a:rPr>
              <a:t>Povezana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lista</a:t>
            </a:r>
            <a:r>
              <a:rPr lang="en-US" sz="1400" dirty="0">
                <a:sym typeface="Wingdings" panose="05000000000000000000" pitchFamily="2" charset="2"/>
              </a:rPr>
              <a:t> je </a:t>
            </a:r>
            <a:r>
              <a:rPr lang="en-US" sz="1400" dirty="0" err="1">
                <a:sym typeface="Wingdings" panose="05000000000000000000" pitchFamily="2" charset="2"/>
              </a:rPr>
              <a:t>struktura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podataka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kod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koje</a:t>
            </a:r>
            <a:r>
              <a:rPr lang="en-US" sz="1400" dirty="0">
                <a:sym typeface="Wingdings" panose="05000000000000000000" pitchFamily="2" charset="2"/>
              </a:rPr>
              <a:t>:</a:t>
            </a:r>
          </a:p>
          <a:p>
            <a:pPr lvl="5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>
                <a:sym typeface="Wingdings" panose="05000000000000000000" pitchFamily="2" charset="2"/>
              </a:rPr>
              <a:t>Susjedni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elementi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su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povezani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pokaziva</a:t>
            </a:r>
            <a:r>
              <a:rPr lang="sr-Latn-RS" sz="1400" dirty="0">
                <a:sym typeface="Wingdings" panose="05000000000000000000" pitchFamily="2" charset="2"/>
              </a:rPr>
              <a:t>čima</a:t>
            </a:r>
          </a:p>
          <a:p>
            <a:pPr lvl="5"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Poslednji element pokazuje na NULL</a:t>
            </a:r>
          </a:p>
          <a:p>
            <a:pPr lvl="5"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Može rasti i smanjivati se dinamički na relativno jeftin način</a:t>
            </a:r>
          </a:p>
          <a:p>
            <a:pPr lvl="5"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Ograničen je samo veličinom slobodne memorije</a:t>
            </a:r>
          </a:p>
          <a:p>
            <a:pPr lvl="5"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Ne troši mnogo više memorije nego što je potrebno na same podatke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3B952-F7BB-86F1-7A06-CD5A52A00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596" y="4532681"/>
            <a:ext cx="6934556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8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Strukture podataka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10778294" cy="474285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 err="1"/>
              <a:t>Povezana</a:t>
            </a:r>
            <a:r>
              <a:rPr lang="en-US" sz="1600" b="1" dirty="0"/>
              <a:t> </a:t>
            </a:r>
            <a:r>
              <a:rPr lang="en-US" sz="1600" b="1" dirty="0" err="1"/>
              <a:t>lista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>
                <a:sym typeface="Wingdings" panose="05000000000000000000" pitchFamily="2" charset="2"/>
              </a:rPr>
              <a:t>Ubacivanje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elemenata</a:t>
            </a:r>
            <a:endParaRPr lang="en-US" sz="1400" dirty="0">
              <a:sym typeface="Wingdings" panose="05000000000000000000" pitchFamily="2" charset="2"/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endParaRPr lang="en-US" sz="1400" dirty="0">
              <a:sym typeface="Wingdings" panose="05000000000000000000" pitchFamily="2" charset="2"/>
            </a:endParaRPr>
          </a:p>
          <a:p>
            <a:pPr lvl="1">
              <a:lnSpc>
                <a:spcPct val="114000"/>
              </a:lnSpc>
              <a:spcAft>
                <a:spcPts val="600"/>
              </a:spcAft>
            </a:pPr>
            <a:endParaRPr lang="en-US" sz="1400" dirty="0">
              <a:sym typeface="Wingdings" panose="05000000000000000000" pitchFamily="2" charset="2"/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endParaRPr lang="en-US" sz="1400" dirty="0">
              <a:sym typeface="Wingdings" panose="05000000000000000000" pitchFamily="2" charset="2"/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endParaRPr lang="en-US" sz="1400" dirty="0">
              <a:sym typeface="Wingdings" panose="05000000000000000000" pitchFamily="2" charset="2"/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endParaRPr lang="en-US" sz="1400" dirty="0">
              <a:sym typeface="Wingdings" panose="05000000000000000000" pitchFamily="2" charset="2"/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>
                <a:sym typeface="Wingdings" panose="05000000000000000000" pitchFamily="2" charset="2"/>
              </a:rPr>
              <a:t>Brisanje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elemenata</a:t>
            </a:r>
            <a:endParaRPr lang="sr-Latn-RS" sz="1400" dirty="0"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A3D2D6-B728-C5C1-86C0-41ACFDA60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427" y="2659716"/>
            <a:ext cx="5702593" cy="1212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81A9E2-DB29-B602-175B-70BD5B5EB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427" y="4788409"/>
            <a:ext cx="5677192" cy="8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10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Strukture podataka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7496709" cy="474285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 err="1"/>
              <a:t>Povezana</a:t>
            </a:r>
            <a:r>
              <a:rPr lang="en-US" sz="1600" b="1" dirty="0"/>
              <a:t> </a:t>
            </a:r>
            <a:r>
              <a:rPr lang="en-US" sz="1600" b="1" dirty="0" err="1"/>
              <a:t>lista</a:t>
            </a:r>
            <a:r>
              <a:rPr lang="en-US" sz="1600" b="1" dirty="0"/>
              <a:t> vs </a:t>
            </a:r>
            <a:r>
              <a:rPr lang="en-US" sz="1600" b="1" dirty="0" err="1"/>
              <a:t>Niz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>
                <a:sym typeface="Wingdings" panose="05000000000000000000" pitchFamily="2" charset="2"/>
              </a:rPr>
              <a:t>Nizovi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su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pogodni</a:t>
            </a:r>
            <a:r>
              <a:rPr lang="en-US" sz="1400" dirty="0">
                <a:sym typeface="Wingdings" panose="05000000000000000000" pitchFamily="2" charset="2"/>
              </a:rPr>
              <a:t> za: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>
                <a:sym typeface="Wingdings" panose="05000000000000000000" pitchFamily="2" charset="2"/>
              </a:rPr>
              <a:t>Proizvoljan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pristup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elementima</a:t>
            </a:r>
            <a:r>
              <a:rPr lang="en-US" sz="1400" dirty="0">
                <a:sym typeface="Wingdings" panose="05000000000000000000" pitchFamily="2" charset="2"/>
              </a:rPr>
              <a:t> (</a:t>
            </a:r>
            <a:r>
              <a:rPr lang="en-US" sz="1400" dirty="0" err="1">
                <a:sym typeface="Wingdings" panose="05000000000000000000" pitchFamily="2" charset="2"/>
              </a:rPr>
              <a:t>putem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indeksa</a:t>
            </a:r>
            <a:r>
              <a:rPr lang="en-US" sz="1400" dirty="0">
                <a:sym typeface="Wingdings" panose="05000000000000000000" pitchFamily="2" charset="2"/>
              </a:rPr>
              <a:t>)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>
                <a:sym typeface="Wingdings" panose="05000000000000000000" pitchFamily="2" charset="2"/>
              </a:rPr>
              <a:t>Dodavanje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i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brisanje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elemenata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na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kraju</a:t>
            </a:r>
            <a:endParaRPr lang="en-US" sz="1400" dirty="0">
              <a:sym typeface="Wingdings" panose="05000000000000000000" pitchFamily="2" charset="2"/>
            </a:endParaRPr>
          </a:p>
          <a:p>
            <a:pPr lvl="6">
              <a:lnSpc>
                <a:spcPct val="114000"/>
              </a:lnSpc>
              <a:spcAft>
                <a:spcPts val="600"/>
              </a:spcAft>
            </a:pPr>
            <a:endParaRPr lang="en-US" sz="1400" dirty="0">
              <a:sym typeface="Wingdings" panose="05000000000000000000" pitchFamily="2" charset="2"/>
            </a:endParaRPr>
          </a:p>
          <a:p>
            <a:pPr lvl="4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>
                <a:sym typeface="Wingdings" panose="05000000000000000000" pitchFamily="2" charset="2"/>
              </a:rPr>
              <a:t>Povezane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liste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su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pogodne</a:t>
            </a:r>
            <a:r>
              <a:rPr lang="en-US" sz="1400" dirty="0">
                <a:sym typeface="Wingdings" panose="05000000000000000000" pitchFamily="2" charset="2"/>
              </a:rPr>
              <a:t> za: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>
                <a:sym typeface="Wingdings" panose="05000000000000000000" pitchFamily="2" charset="2"/>
              </a:rPr>
              <a:t>Dodavanje</a:t>
            </a:r>
            <a:r>
              <a:rPr lang="en-US" sz="1400" dirty="0">
                <a:sym typeface="Wingdings" panose="05000000000000000000" pitchFamily="2" charset="2"/>
              </a:rPr>
              <a:t> I </a:t>
            </a:r>
            <a:r>
              <a:rPr lang="en-US" sz="1400" dirty="0" err="1">
                <a:sym typeface="Wingdings" panose="05000000000000000000" pitchFamily="2" charset="2"/>
              </a:rPr>
              <a:t>brisanje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elemenata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bilo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gdje</a:t>
            </a:r>
            <a:r>
              <a:rPr lang="en-US" sz="1400" dirty="0">
                <a:sym typeface="Wingdings" panose="05000000000000000000" pitchFamily="2" charset="2"/>
              </a:rPr>
              <a:t> u </a:t>
            </a:r>
            <a:r>
              <a:rPr lang="en-US" sz="1400" dirty="0" err="1">
                <a:sym typeface="Wingdings" panose="05000000000000000000" pitchFamily="2" charset="2"/>
              </a:rPr>
              <a:t>listi</a:t>
            </a:r>
            <a:endParaRPr lang="en-US" sz="1400" dirty="0">
              <a:sym typeface="Wingdings" panose="05000000000000000000" pitchFamily="2" charset="2"/>
            </a:endParaRP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>
                <a:sym typeface="Wingdings" panose="05000000000000000000" pitchFamily="2" charset="2"/>
              </a:rPr>
              <a:t>Primjena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gdje</a:t>
            </a:r>
            <a:r>
              <a:rPr lang="en-US" sz="1400" dirty="0">
                <a:sym typeface="Wingdings" panose="05000000000000000000" pitchFamily="2" charset="2"/>
              </a:rPr>
              <a:t> je </a:t>
            </a:r>
            <a:r>
              <a:rPr lang="en-US" sz="1400" dirty="0" err="1">
                <a:sym typeface="Wingdings" panose="05000000000000000000" pitchFamily="2" charset="2"/>
              </a:rPr>
              <a:t>sekvencijalan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pristup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dovoljan</a:t>
            </a:r>
            <a:endParaRPr lang="en-US" sz="1400" dirty="0">
              <a:sym typeface="Wingdings" panose="05000000000000000000" pitchFamily="2" charset="2"/>
            </a:endParaRP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>
                <a:sym typeface="Wingdings" panose="05000000000000000000" pitchFamily="2" charset="2"/>
              </a:rPr>
              <a:t>Kada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broj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elemenata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nije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mogu</a:t>
            </a:r>
            <a:r>
              <a:rPr lang="sr-Latn-RS" sz="1400" dirty="0">
                <a:sym typeface="Wingdings" panose="05000000000000000000" pitchFamily="2" charset="2"/>
              </a:rPr>
              <a:t>će predvidjeti unaprijed, ili kada je potrebno raditi sa izuzetno mnogo elemenata</a:t>
            </a:r>
            <a:endParaRPr lang="en-US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06453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Strukture podataka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7496709" cy="474285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 err="1"/>
              <a:t>Povezana</a:t>
            </a:r>
            <a:r>
              <a:rPr lang="en-US" sz="1600" b="1" dirty="0"/>
              <a:t> </a:t>
            </a:r>
            <a:r>
              <a:rPr lang="en-US" sz="1600" b="1" dirty="0" err="1"/>
              <a:t>lista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Jednostruko povezane liste – Samo jedan </a:t>
            </a:r>
            <a:r>
              <a:rPr lang="en-US" sz="1400" dirty="0" err="1">
                <a:sym typeface="Wingdings" panose="05000000000000000000" pitchFamily="2" charset="2"/>
              </a:rPr>
              <a:t>pokaziva</a:t>
            </a:r>
            <a:r>
              <a:rPr lang="sr-Latn-RS" sz="1400" dirty="0">
                <a:sym typeface="Wingdings" panose="05000000000000000000" pitchFamily="2" charset="2"/>
              </a:rPr>
              <a:t>č po elementu. Pokazuje na naredni element. Poslednji pokazuje na NULL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Kružne jednostruko povezane liste – Pokazivač poslednjeg elementa pokazuje ponovo na prvi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Dvostruko povezane liste</a:t>
            </a:r>
          </a:p>
          <a:p>
            <a:pPr lvl="7"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Dva pokazivača po elementu – jedan pokazuje na naredni, jedan na prethodni element</a:t>
            </a:r>
          </a:p>
          <a:p>
            <a:pPr lvl="7"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Lako kretanje u oba smjera</a:t>
            </a:r>
          </a:p>
          <a:p>
            <a:pPr lvl="7"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Sada osim pokazivača na glavu postoji pokazivač na rep</a:t>
            </a:r>
            <a:endParaRPr lang="en-US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00877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Strukture podataka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9265689" cy="474285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 err="1"/>
              <a:t>Povezana</a:t>
            </a:r>
            <a:r>
              <a:rPr lang="en-US" sz="1600" b="1" dirty="0"/>
              <a:t> </a:t>
            </a:r>
            <a:r>
              <a:rPr lang="en-US" sz="1600" b="1" dirty="0" err="1"/>
              <a:t>lista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Implementacija liste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Za svaki element liste sledeće stvari se moraju uraditi</a:t>
            </a:r>
            <a:r>
              <a:rPr lang="en-US" sz="1400" dirty="0">
                <a:sym typeface="Wingdings" panose="05000000000000000000" pitchFamily="2" charset="2"/>
              </a:rPr>
              <a:t>:</a:t>
            </a:r>
          </a:p>
          <a:p>
            <a:pPr lvl="8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>
                <a:sym typeface="Wingdings" panose="05000000000000000000" pitchFamily="2" charset="2"/>
              </a:rPr>
              <a:t>Zauzimanje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memorije</a:t>
            </a:r>
            <a:endParaRPr lang="en-US" sz="1400" dirty="0">
              <a:sym typeface="Wingdings" panose="05000000000000000000" pitchFamily="2" charset="2"/>
            </a:endParaRPr>
          </a:p>
          <a:p>
            <a:pPr lvl="8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>
                <a:sym typeface="Wingdings" panose="05000000000000000000" pitchFamily="2" charset="2"/>
              </a:rPr>
              <a:t>Postavljanje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polja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elementa</a:t>
            </a:r>
            <a:endParaRPr lang="en-US" sz="1400" dirty="0">
              <a:sym typeface="Wingdings" panose="05000000000000000000" pitchFamily="2" charset="2"/>
            </a:endParaRPr>
          </a:p>
          <a:p>
            <a:pPr lvl="8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>
                <a:sym typeface="Wingdings" panose="05000000000000000000" pitchFamily="2" charset="2"/>
              </a:rPr>
              <a:t>Izmjena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pokaziva</a:t>
            </a:r>
            <a:r>
              <a:rPr lang="sr-Latn-RS" sz="1400" dirty="0">
                <a:sym typeface="Wingdings" panose="05000000000000000000" pitchFamily="2" charset="2"/>
              </a:rPr>
              <a:t>ča elemenata odgovarajućim mjestima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Svaki element u trenutku kad se postavlja u listu mora biti validan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Pretraga liste – operacija koja se svodi na sledeće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200" dirty="0">
                <a:sym typeface="Wingdings" panose="05000000000000000000" pitchFamily="2" charset="2"/>
              </a:rPr>
              <a:t>Kreni od glave (u slučaju dvostruko povezane liste može i od repa)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200" dirty="0">
                <a:sym typeface="Wingdings" panose="05000000000000000000" pitchFamily="2" charset="2"/>
              </a:rPr>
              <a:t>Uporedi podatak u okviru elementa koji trenutno posmatramo sa traženim podatkom, ako su isti vrati pokazivač trenutnog elementa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200" dirty="0">
                <a:sym typeface="Wingdings" panose="05000000000000000000" pitchFamily="2" charset="2"/>
              </a:rPr>
              <a:t>Ako nisu isti prati pokazivače na naredni element (ili prethodni, ako je dvostruko ulančana i idemo unazad)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200" dirty="0">
                <a:sym typeface="Wingdings" panose="05000000000000000000" pitchFamily="2" charset="2"/>
              </a:rPr>
              <a:t>Zaustavi se kad dođeš do NULL pokazivača</a:t>
            </a:r>
            <a:endParaRPr lang="en-US" sz="1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86978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Strukture podataka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9265689" cy="474285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 err="1"/>
              <a:t>Povezana</a:t>
            </a:r>
            <a:r>
              <a:rPr lang="en-US" sz="1600" b="1" dirty="0"/>
              <a:t> </a:t>
            </a:r>
            <a:r>
              <a:rPr lang="en-US" sz="1600" b="1" dirty="0" err="1"/>
              <a:t>lista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Prolazak liste radi obrade svakog elementa u listi se vrši kao i za pretragu samo bez poređenja, umjesto kog se za svaki element prosleđuje funkcija za obradu umjesto poređenja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Dodavanje novog elementa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200" dirty="0">
                <a:sym typeface="Wingdings" panose="05000000000000000000" pitchFamily="2" charset="2"/>
              </a:rPr>
              <a:t>Dodavanje na početak</a:t>
            </a:r>
          </a:p>
          <a:p>
            <a:pPr lvl="8">
              <a:lnSpc>
                <a:spcPct val="114000"/>
              </a:lnSpc>
              <a:spcAft>
                <a:spcPts val="600"/>
              </a:spcAft>
            </a:pPr>
            <a:r>
              <a:rPr lang="sr-Latn-RS" sz="1200" dirty="0">
                <a:sym typeface="Wingdings" panose="05000000000000000000" pitchFamily="2" charset="2"/>
              </a:rPr>
              <a:t>Pokazivač novog elementa se postavlja da pokazuje na prvi element liste (ono na što trenutno pokazuje glava)</a:t>
            </a:r>
          </a:p>
          <a:p>
            <a:pPr lvl="8">
              <a:lnSpc>
                <a:spcPct val="114000"/>
              </a:lnSpc>
              <a:spcAft>
                <a:spcPts val="600"/>
              </a:spcAft>
            </a:pPr>
            <a:r>
              <a:rPr lang="sr-Latn-RS" sz="1200" dirty="0">
                <a:sym typeface="Wingdings" panose="05000000000000000000" pitchFamily="2" charset="2"/>
              </a:rPr>
              <a:t>Glava se mijenja da pokazuje na novi element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200" dirty="0">
                <a:sym typeface="Wingdings" panose="05000000000000000000" pitchFamily="2" charset="2"/>
              </a:rPr>
              <a:t>Dodavanje negdje u sredinu</a:t>
            </a:r>
          </a:p>
          <a:p>
            <a:pPr lvl="8">
              <a:lnSpc>
                <a:spcPct val="114000"/>
              </a:lnSpc>
              <a:spcAft>
                <a:spcPts val="600"/>
              </a:spcAft>
            </a:pPr>
            <a:r>
              <a:rPr lang="sr-Latn-RS" sz="1200" dirty="0">
                <a:sym typeface="Wingdings" panose="05000000000000000000" pitchFamily="2" charset="2"/>
              </a:rPr>
              <a:t>Novi da pokazuje na naredni</a:t>
            </a:r>
          </a:p>
          <a:p>
            <a:pPr lvl="8">
              <a:lnSpc>
                <a:spcPct val="114000"/>
              </a:lnSpc>
              <a:spcAft>
                <a:spcPts val="600"/>
              </a:spcAft>
            </a:pPr>
            <a:r>
              <a:rPr lang="sr-Latn-RS" sz="1200" dirty="0">
                <a:sym typeface="Wingdings" panose="05000000000000000000" pitchFamily="2" charset="2"/>
              </a:rPr>
              <a:t>Prethodni da pokazuje na novi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200" dirty="0">
                <a:sym typeface="Wingdings" panose="05000000000000000000" pitchFamily="2" charset="2"/>
              </a:rPr>
              <a:t>Dodavanje na kraj</a:t>
            </a:r>
          </a:p>
          <a:p>
            <a:pPr lvl="8">
              <a:lnSpc>
                <a:spcPct val="114000"/>
              </a:lnSpc>
              <a:spcAft>
                <a:spcPts val="600"/>
              </a:spcAft>
            </a:pPr>
            <a:r>
              <a:rPr lang="sr-Latn-RS" sz="1200" dirty="0">
                <a:sym typeface="Wingdings" panose="05000000000000000000" pitchFamily="2" charset="2"/>
              </a:rPr>
              <a:t>Pokrazivač novog elementa na naredni postaviti da bude NULL</a:t>
            </a:r>
          </a:p>
          <a:p>
            <a:pPr lvl="8">
              <a:lnSpc>
                <a:spcPct val="114000"/>
              </a:lnSpc>
              <a:spcAft>
                <a:spcPts val="600"/>
              </a:spcAft>
            </a:pPr>
            <a:r>
              <a:rPr lang="sr-Latn-RS" sz="1200" dirty="0">
                <a:sym typeface="Wingdings" panose="05000000000000000000" pitchFamily="2" charset="2"/>
              </a:rPr>
              <a:t>Pokazivač prethodnog postaviti da pokazuje na novi element</a:t>
            </a:r>
            <a:endParaRPr lang="en-US" sz="1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842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Strukture podataka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9265689" cy="4742857"/>
          </a:xfrm>
        </p:spPr>
        <p:txBody>
          <a:bodyPr/>
          <a:lstStyle/>
          <a:p>
            <a:pPr marL="0" indent="0">
              <a:buNone/>
            </a:pPr>
            <a:r>
              <a:rPr lang="sr-Latn-RS" sz="1600" b="1" dirty="0"/>
              <a:t>Red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Red je u suštini struktura podataka kod koje podatak koji se prvi upiše biva i prvi pročitan (FIFO)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Red može biti implementiran koristeći više različitih pristupa, npr.  na osnovu struktura poput liste ili dinamičkog niza, ili kružnog bafera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Da bi nešto bilo red dovoljno je da može sadržati više podataka istog tipa i da im se pristupa u FIFO maniru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Teorijski gledano red je neograničene veličine. Pošto u praksi to nije moguće, ovo se svodi na činjenicu da u definiciji reda nije specificirano šta se dešava ako se maksimalna veličina prekorači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Sa druge strane red bi trebao da ima informaciju o tome da li je prazan, da bi se spriječilo preuzimanje elemenata iz praznog reda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Najjednostavnija implementacija reda je na osnovu kružnog bafera. Bafer mora da ima podatak o veličini da bi se spriječilo preuzimanje podataka iz praznog bafera</a:t>
            </a:r>
            <a:endParaRPr lang="en-US" sz="1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77432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Strukture podataka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9265689" cy="4742857"/>
          </a:xfrm>
        </p:spPr>
        <p:txBody>
          <a:bodyPr/>
          <a:lstStyle/>
          <a:p>
            <a:pPr marL="0" indent="0">
              <a:buNone/>
            </a:pPr>
            <a:r>
              <a:rPr lang="sr-Latn-RS" sz="1600" b="1" dirty="0"/>
              <a:t>Red pomoću  povezane liste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Jednostruko povezana lista je dovoljna za implementaciju reda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Elementi se dodaju na kraj liste, a skidaju sa početka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Uvodi se dodatni pokazivač na poslednji element u listi (da ga ne dobavljamo stalno)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B83C7-1960-DD9E-15BF-5926E0242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44" y="4071424"/>
            <a:ext cx="3841911" cy="9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94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Strukture podataka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9265689" cy="4742857"/>
          </a:xfrm>
        </p:spPr>
        <p:txBody>
          <a:bodyPr/>
          <a:lstStyle/>
          <a:p>
            <a:pPr marL="0" indent="0">
              <a:buNone/>
            </a:pPr>
            <a:r>
              <a:rPr lang="sr-Latn-RS" sz="1600" b="1" dirty="0"/>
              <a:t>Stek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Stek ima obrnutu funkcionalnost od reda. Podatak koji se poslednji upiše će biti prvi pročitan (LIFO)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Stek može biti implementiran na nekoliko različitih načina, koristeći druge strukture kao osnove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Stek u teoriji ima beskonačnu veličinu, ali u praksi nema, pa i ovde imamo nedefinisano ponašanje u slučaju prekoračenja maksimalne veličine steka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Stek takođe mora detektovati kad je prazan da bi se spriječilo čitanje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Najjednostavnija implementacija steka je preko niza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>
                <a:sym typeface="Wingdings" panose="05000000000000000000" pitchFamily="2" charset="2"/>
              </a:rPr>
              <a:t>Takođe prilično jednostavna implementacija je i na osnovu povezane liste </a:t>
            </a:r>
            <a:endParaRPr lang="en-US" sz="1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25722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Strukture podataka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9265689" cy="4742857"/>
          </a:xfrm>
        </p:spPr>
        <p:txBody>
          <a:bodyPr/>
          <a:lstStyle/>
          <a:p>
            <a:pPr marL="0" indent="0">
              <a:buNone/>
            </a:pPr>
            <a:r>
              <a:rPr lang="sr-Latn-RS" sz="1600" b="1" dirty="0"/>
              <a:t>Stek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200" dirty="0" err="1">
                <a:sym typeface="Wingdings" panose="05000000000000000000" pitchFamily="2" charset="2"/>
              </a:rPr>
              <a:t>Implementacija</a:t>
            </a:r>
            <a:r>
              <a:rPr lang="en-US" sz="1200" dirty="0">
                <a:sym typeface="Wingdings" panose="05000000000000000000" pitchFamily="2" charset="2"/>
              </a:rPr>
              <a:t> </a:t>
            </a:r>
            <a:r>
              <a:rPr lang="en-US" sz="1200" dirty="0" err="1">
                <a:sym typeface="Wingdings" panose="05000000000000000000" pitchFamily="2" charset="2"/>
              </a:rPr>
              <a:t>steka</a:t>
            </a:r>
            <a:r>
              <a:rPr lang="en-US" sz="1200" dirty="0">
                <a:sym typeface="Wingdings" panose="05000000000000000000" pitchFamily="2" charset="2"/>
              </a:rPr>
              <a:t> </a:t>
            </a:r>
            <a:r>
              <a:rPr lang="en-US" sz="1200" dirty="0" err="1">
                <a:sym typeface="Wingdings" panose="05000000000000000000" pitchFamily="2" charset="2"/>
              </a:rPr>
              <a:t>na</a:t>
            </a:r>
            <a:r>
              <a:rPr lang="en-US" sz="1200" dirty="0">
                <a:sym typeface="Wingdings" panose="05000000000000000000" pitchFamily="2" charset="2"/>
              </a:rPr>
              <a:t> </a:t>
            </a:r>
            <a:r>
              <a:rPr lang="en-US" sz="1200" dirty="0" err="1">
                <a:sym typeface="Wingdings" panose="05000000000000000000" pitchFamily="2" charset="2"/>
              </a:rPr>
              <a:t>osnovu</a:t>
            </a:r>
            <a:r>
              <a:rPr lang="en-US" sz="1200" dirty="0">
                <a:sym typeface="Wingdings" panose="05000000000000000000" pitchFamily="2" charset="2"/>
              </a:rPr>
              <a:t> </a:t>
            </a:r>
            <a:r>
              <a:rPr lang="en-US" sz="1200" dirty="0" err="1">
                <a:sym typeface="Wingdings" panose="05000000000000000000" pitchFamily="2" charset="2"/>
              </a:rPr>
              <a:t>niza</a:t>
            </a:r>
            <a:r>
              <a:rPr lang="en-US" sz="1200" dirty="0">
                <a:sym typeface="Wingdings" panose="05000000000000000000" pitchFamily="2" charset="2"/>
              </a:rPr>
              <a:t>: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en-US" sz="1200" dirty="0">
                <a:sym typeface="Wingdings" panose="05000000000000000000" pitchFamily="2" charset="2"/>
              </a:rPr>
              <a:t>Uz </a:t>
            </a:r>
            <a:r>
              <a:rPr lang="en-US" sz="1200" dirty="0" err="1">
                <a:sym typeface="Wingdings" panose="05000000000000000000" pitchFamily="2" charset="2"/>
              </a:rPr>
              <a:t>niz</a:t>
            </a:r>
            <a:r>
              <a:rPr lang="en-US" sz="1200" dirty="0">
                <a:sym typeface="Wingdings" panose="05000000000000000000" pitchFamily="2" charset="2"/>
              </a:rPr>
              <a:t> </a:t>
            </a:r>
            <a:r>
              <a:rPr lang="en-US" sz="1200" dirty="0" err="1">
                <a:sym typeface="Wingdings" panose="05000000000000000000" pitchFamily="2" charset="2"/>
              </a:rPr>
              <a:t>nam</a:t>
            </a:r>
            <a:r>
              <a:rPr lang="en-US" sz="1200" dirty="0">
                <a:sym typeface="Wingdings" panose="05000000000000000000" pitchFamily="2" charset="2"/>
              </a:rPr>
              <a:t> je </a:t>
            </a:r>
            <a:r>
              <a:rPr lang="en-US" sz="1200" dirty="0" err="1">
                <a:sym typeface="Wingdings" panose="05000000000000000000" pitchFamily="2" charset="2"/>
              </a:rPr>
              <a:t>potrebna</a:t>
            </a:r>
            <a:r>
              <a:rPr lang="en-US" sz="1200" dirty="0">
                <a:sym typeface="Wingdings" panose="05000000000000000000" pitchFamily="2" charset="2"/>
              </a:rPr>
              <a:t> </a:t>
            </a:r>
            <a:r>
              <a:rPr lang="en-US" sz="1200" dirty="0" err="1">
                <a:sym typeface="Wingdings" panose="05000000000000000000" pitchFamily="2" charset="2"/>
              </a:rPr>
              <a:t>promjenljiva</a:t>
            </a:r>
            <a:r>
              <a:rPr lang="en-US" sz="1200" dirty="0">
                <a:sym typeface="Wingdings" panose="05000000000000000000" pitchFamily="2" charset="2"/>
              </a:rPr>
              <a:t> </a:t>
            </a:r>
            <a:r>
              <a:rPr lang="en-US" sz="1200" dirty="0" err="1">
                <a:sym typeface="Wingdings" panose="05000000000000000000" pitchFamily="2" charset="2"/>
              </a:rPr>
              <a:t>koja</a:t>
            </a:r>
            <a:r>
              <a:rPr lang="en-US" sz="1200" dirty="0">
                <a:sym typeface="Wingdings" panose="05000000000000000000" pitchFamily="2" charset="2"/>
              </a:rPr>
              <a:t> </a:t>
            </a:r>
            <a:r>
              <a:rPr lang="sr-Latn-RS" sz="1200" dirty="0">
                <a:sym typeface="Wingdings" panose="05000000000000000000" pitchFamily="2" charset="2"/>
              </a:rPr>
              <a:t>će određivati gdje je trenutno vrh steka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200" dirty="0">
                <a:sym typeface="Wingdings" panose="05000000000000000000" pitchFamily="2" charset="2"/>
              </a:rPr>
              <a:t>Stek je prazan kada je indeks –1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endParaRPr lang="en-US" sz="1200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C9FCB-EDD7-0FA3-754C-5AEF4B588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712" y="3429000"/>
            <a:ext cx="2576737" cy="212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02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Rad sa nizovima i pokazivačima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err="1"/>
              <a:t>Nizovi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Nizovi omogućavaju jednostavan, uniforman rad sa mnoštvom elemenata istog tipa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Organizovani su kao kontinualne oblasti u memoriji, zbog čega imaju brz pristup bilo kojem elementu (random access)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C nizovi imaju veličinu zadanu u toku kompajliranja i ne mogu mijenjati veličinu u toku rada programa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Primjer deklaracije sa definicijom</a:t>
            </a:r>
            <a:r>
              <a:rPr lang="en-US" sz="1400" dirty="0"/>
              <a:t>:</a:t>
            </a:r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400" dirty="0"/>
              <a:t>int </a:t>
            </a:r>
            <a:r>
              <a:rPr lang="en-US" sz="1400" dirty="0" err="1"/>
              <a:t>niz_a</a:t>
            </a:r>
            <a:r>
              <a:rPr lang="en-US" sz="1400" dirty="0"/>
              <a:t>[25] // </a:t>
            </a:r>
            <a:r>
              <a:rPr lang="en-US" sz="1400" dirty="0" err="1"/>
              <a:t>pravi</a:t>
            </a:r>
            <a:r>
              <a:rPr lang="en-US" sz="1400" dirty="0"/>
              <a:t> se </a:t>
            </a:r>
            <a:r>
              <a:rPr lang="en-US" sz="1400" dirty="0" err="1"/>
              <a:t>neinicijalizovani</a:t>
            </a:r>
            <a:r>
              <a:rPr lang="en-US" sz="1400" dirty="0"/>
              <a:t> </a:t>
            </a:r>
            <a:r>
              <a:rPr lang="en-US" sz="1400" dirty="0" err="1"/>
              <a:t>niz</a:t>
            </a:r>
            <a:r>
              <a:rPr lang="en-US" sz="1400" dirty="0"/>
              <a:t> od 25 </a:t>
            </a:r>
            <a:r>
              <a:rPr lang="en-US" sz="1400" dirty="0" err="1"/>
              <a:t>elemenata</a:t>
            </a:r>
            <a:endParaRPr lang="en-US" sz="1400" dirty="0"/>
          </a:p>
          <a:p>
            <a:pPr marL="266700" lvl="6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400" dirty="0"/>
              <a:t>short </a:t>
            </a:r>
            <a:r>
              <a:rPr lang="en-US" sz="1400" dirty="0" err="1"/>
              <a:t>niz_b</a:t>
            </a:r>
            <a:r>
              <a:rPr lang="en-US" sz="1400" dirty="0"/>
              <a:t>[] = { 705, 32, 48, 902}; // </a:t>
            </a:r>
            <a:r>
              <a:rPr lang="en-US" sz="1400" dirty="0" err="1"/>
              <a:t>pravi</a:t>
            </a:r>
            <a:r>
              <a:rPr lang="en-US" sz="1400" dirty="0"/>
              <a:t> se </a:t>
            </a:r>
            <a:r>
              <a:rPr lang="en-US" sz="1400" dirty="0" err="1"/>
              <a:t>inicijalizovani</a:t>
            </a:r>
            <a:r>
              <a:rPr lang="en-US" sz="1400" dirty="0"/>
              <a:t> </a:t>
            </a:r>
            <a:r>
              <a:rPr lang="en-US" sz="1400" dirty="0" err="1"/>
              <a:t>niz</a:t>
            </a:r>
            <a:r>
              <a:rPr lang="en-US" sz="1400" dirty="0"/>
              <a:t> od 4 </a:t>
            </a:r>
            <a:r>
              <a:rPr lang="en-US" sz="1400" dirty="0" err="1"/>
              <a:t>elementa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0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27;p33">
            <a:extLst>
              <a:ext uri="{FF2B5EF4-FFF2-40B4-BE49-F238E27FC236}">
                <a16:creationId xmlns:a16="http://schemas.microsoft.com/office/drawing/2014/main" id="{505ACA52-6258-0B29-78BB-A179F95B004B}"/>
              </a:ext>
            </a:extLst>
          </p:cNvPr>
          <p:cNvGrpSpPr/>
          <p:nvPr/>
        </p:nvGrpSpPr>
        <p:grpSpPr>
          <a:xfrm>
            <a:off x="3452813" y="4424363"/>
            <a:ext cx="2235200" cy="1243012"/>
            <a:chOff x="914400" y="3691399"/>
            <a:chExt cx="2235200" cy="1242753"/>
          </a:xfrm>
        </p:grpSpPr>
        <p:sp>
          <p:nvSpPr>
            <p:cNvPr id="5" name="Google Shape;828;p33">
              <a:extLst>
                <a:ext uri="{FF2B5EF4-FFF2-40B4-BE49-F238E27FC236}">
                  <a16:creationId xmlns:a16="http://schemas.microsoft.com/office/drawing/2014/main" id="{4021CEE5-9135-7C24-E6B8-798CBE17B67A}"/>
                </a:ext>
              </a:extLst>
            </p:cNvPr>
            <p:cNvSpPr txBox="1"/>
            <p:nvPr/>
          </p:nvSpPr>
          <p:spPr>
            <a:xfrm>
              <a:off x="919163" y="3691399"/>
              <a:ext cx="1874837" cy="307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None/>
              </a:pPr>
              <a:r>
                <a:rPr lang="en-US" sz="1400" b="1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Belgrade Office</a:t>
              </a:r>
              <a:endParaRPr sz="1400" b="1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6" name="Google Shape;829;p33">
              <a:extLst>
                <a:ext uri="{FF2B5EF4-FFF2-40B4-BE49-F238E27FC236}">
                  <a16:creationId xmlns:a16="http://schemas.microsoft.com/office/drawing/2014/main" id="{766077AE-718F-9A25-1A93-548F5878E082}"/>
                </a:ext>
              </a:extLst>
            </p:cNvPr>
            <p:cNvSpPr/>
            <p:nvPr/>
          </p:nvSpPr>
          <p:spPr>
            <a:xfrm>
              <a:off x="914400" y="3946061"/>
              <a:ext cx="2235200" cy="988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 err="1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Dunavska</a:t>
              </a: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2v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11158 Beograd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Serbia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Phone: +381 (0)21 4801 121</a:t>
              </a:r>
              <a:endParaRPr dirty="0"/>
            </a:p>
          </p:txBody>
        </p:sp>
      </p:grpSp>
      <p:grpSp>
        <p:nvGrpSpPr>
          <p:cNvPr id="7" name="Google Shape;830;p33">
            <a:extLst>
              <a:ext uri="{FF2B5EF4-FFF2-40B4-BE49-F238E27FC236}">
                <a16:creationId xmlns:a16="http://schemas.microsoft.com/office/drawing/2014/main" id="{DA54B9AF-9A76-67A8-34F1-0242F9BF44F5}"/>
              </a:ext>
            </a:extLst>
          </p:cNvPr>
          <p:cNvGrpSpPr/>
          <p:nvPr/>
        </p:nvGrpSpPr>
        <p:grpSpPr>
          <a:xfrm>
            <a:off x="6061075" y="4440238"/>
            <a:ext cx="2265363" cy="1473200"/>
            <a:chOff x="2877689" y="3691399"/>
            <a:chExt cx="2265785" cy="1473585"/>
          </a:xfrm>
        </p:grpSpPr>
        <p:sp>
          <p:nvSpPr>
            <p:cNvPr id="8" name="Google Shape;831;p33">
              <a:extLst>
                <a:ext uri="{FF2B5EF4-FFF2-40B4-BE49-F238E27FC236}">
                  <a16:creationId xmlns:a16="http://schemas.microsoft.com/office/drawing/2014/main" id="{CCF5F86B-20D2-F692-4FBE-99FFBC338D6D}"/>
                </a:ext>
              </a:extLst>
            </p:cNvPr>
            <p:cNvSpPr txBox="1"/>
            <p:nvPr/>
          </p:nvSpPr>
          <p:spPr>
            <a:xfrm>
              <a:off x="2877689" y="3691399"/>
              <a:ext cx="1874837" cy="307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None/>
              </a:pPr>
              <a:r>
                <a:rPr lang="en-US" sz="1400" b="1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Banja Luka Office</a:t>
              </a:r>
              <a:endParaRPr sz="1400" b="1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9" name="Google Shape;832;p33">
              <a:extLst>
                <a:ext uri="{FF2B5EF4-FFF2-40B4-BE49-F238E27FC236}">
                  <a16:creationId xmlns:a16="http://schemas.microsoft.com/office/drawing/2014/main" id="{B77F6A2E-4F8E-1AFE-855B-32D15525770C}"/>
                </a:ext>
              </a:extLst>
            </p:cNvPr>
            <p:cNvSpPr/>
            <p:nvPr/>
          </p:nvSpPr>
          <p:spPr>
            <a:xfrm>
              <a:off x="2908274" y="3946061"/>
              <a:ext cx="2235200" cy="1218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 err="1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Patre</a:t>
              </a: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5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78000 Banja Luka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 err="1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Republika</a:t>
              </a: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Srpska, BiH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Phone: +387 (0)66 808 554</a:t>
              </a:r>
              <a:endParaRPr sz="10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             +387 (0)66 808 555</a:t>
              </a:r>
              <a:endParaRPr sz="10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3EBEC1-F711-CB0F-219E-F008AD7DEF21}"/>
              </a:ext>
            </a:extLst>
          </p:cNvPr>
          <p:cNvGrpSpPr/>
          <p:nvPr/>
        </p:nvGrpSpPr>
        <p:grpSpPr>
          <a:xfrm>
            <a:off x="8699917" y="4424363"/>
            <a:ext cx="2235200" cy="1505397"/>
            <a:chOff x="8699917" y="4424363"/>
            <a:chExt cx="2235200" cy="1505397"/>
          </a:xfrm>
        </p:grpSpPr>
        <p:sp>
          <p:nvSpPr>
            <p:cNvPr id="10" name="Google Shape;833;p33">
              <a:extLst>
                <a:ext uri="{FF2B5EF4-FFF2-40B4-BE49-F238E27FC236}">
                  <a16:creationId xmlns:a16="http://schemas.microsoft.com/office/drawing/2014/main" id="{39BF28F5-EDB2-C020-95CF-AFCB3D0BFA2A}"/>
                </a:ext>
              </a:extLst>
            </p:cNvPr>
            <p:cNvSpPr txBox="1"/>
            <p:nvPr/>
          </p:nvSpPr>
          <p:spPr>
            <a:xfrm>
              <a:off x="8704263" y="4424363"/>
              <a:ext cx="1874837" cy="308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None/>
              </a:pPr>
              <a:r>
                <a:rPr lang="en-US" sz="1400" b="1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Osijek Office</a:t>
              </a:r>
              <a:endParaRPr sz="1400" b="1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1" name="Google Shape;834;p33">
              <a:extLst>
                <a:ext uri="{FF2B5EF4-FFF2-40B4-BE49-F238E27FC236}">
                  <a16:creationId xmlns:a16="http://schemas.microsoft.com/office/drawing/2014/main" id="{4BD3AE44-40FA-2B4E-3EC8-C006D58F2844}"/>
                </a:ext>
              </a:extLst>
            </p:cNvPr>
            <p:cNvSpPr/>
            <p:nvPr/>
          </p:nvSpPr>
          <p:spPr>
            <a:xfrm>
              <a:off x="8699917" y="4710453"/>
              <a:ext cx="2235200" cy="1219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Cara </a:t>
              </a:r>
              <a:r>
                <a:rPr lang="en-US" sz="1000" dirty="0" err="1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Hadrijana</a:t>
              </a: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10b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31000 Osijek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Hrvatska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Phone: +385 (0)95 563 63 58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             +385 (0)31 627 754</a:t>
              </a:r>
              <a:endParaRPr sz="10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12" name="Google Shape;835;p33">
            <a:extLst>
              <a:ext uri="{FF2B5EF4-FFF2-40B4-BE49-F238E27FC236}">
                <a16:creationId xmlns:a16="http://schemas.microsoft.com/office/drawing/2014/main" id="{9612FD46-1376-591B-28C4-8233440E5EB7}"/>
              </a:ext>
            </a:extLst>
          </p:cNvPr>
          <p:cNvGrpSpPr/>
          <p:nvPr/>
        </p:nvGrpSpPr>
        <p:grpSpPr>
          <a:xfrm>
            <a:off x="844550" y="4424363"/>
            <a:ext cx="2235200" cy="1735137"/>
            <a:chOff x="914400" y="1907910"/>
            <a:chExt cx="2235200" cy="1735986"/>
          </a:xfrm>
        </p:grpSpPr>
        <p:sp>
          <p:nvSpPr>
            <p:cNvPr id="13" name="Google Shape;836;p33">
              <a:extLst>
                <a:ext uri="{FF2B5EF4-FFF2-40B4-BE49-F238E27FC236}">
                  <a16:creationId xmlns:a16="http://schemas.microsoft.com/office/drawing/2014/main" id="{E5183E1B-0AE8-FD08-9C8E-95555377D21F}"/>
                </a:ext>
              </a:extLst>
            </p:cNvPr>
            <p:cNvSpPr txBox="1"/>
            <p:nvPr/>
          </p:nvSpPr>
          <p:spPr>
            <a:xfrm>
              <a:off x="1196668" y="1923694"/>
              <a:ext cx="1874837" cy="307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None/>
              </a:pPr>
              <a:r>
                <a:rPr lang="en-US" sz="1400" b="1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Headquarter</a:t>
              </a:r>
              <a:endParaRPr sz="1400" b="1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4" name="Google Shape;837;p33">
              <a:extLst>
                <a:ext uri="{FF2B5EF4-FFF2-40B4-BE49-F238E27FC236}">
                  <a16:creationId xmlns:a16="http://schemas.microsoft.com/office/drawing/2014/main" id="{41A8DC2B-80E1-E29B-60B8-78E5E6D5F468}"/>
                </a:ext>
              </a:extLst>
            </p:cNvPr>
            <p:cNvSpPr/>
            <p:nvPr/>
          </p:nvSpPr>
          <p:spPr>
            <a:xfrm>
              <a:off x="914400" y="2194140"/>
              <a:ext cx="2235200" cy="14497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 err="1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Narodnog</a:t>
              </a: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</a:t>
              </a:r>
              <a:r>
                <a:rPr lang="en-US" sz="1000" dirty="0" err="1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fronta</a:t>
              </a: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23a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21000 Novi Sad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Serbia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Phone: +381 (0)21 4801 100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Fax: +381 (0)21 4801 116</a:t>
              </a:r>
              <a:endParaRPr sz="10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pic>
          <p:nvPicPr>
            <p:cNvPr id="15" name="Google Shape;838;p33">
              <a:extLst>
                <a:ext uri="{FF2B5EF4-FFF2-40B4-BE49-F238E27FC236}">
                  <a16:creationId xmlns:a16="http://schemas.microsoft.com/office/drawing/2014/main" id="{822DBCAA-6970-457F-6BCA-F6437C4449A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04888" y="1907910"/>
              <a:ext cx="239712" cy="2382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Google Shape;839;p33">
            <a:extLst>
              <a:ext uri="{FF2B5EF4-FFF2-40B4-BE49-F238E27FC236}">
                <a16:creationId xmlns:a16="http://schemas.microsoft.com/office/drawing/2014/main" id="{0741B22B-3ABF-1CF4-A05F-6D049601DB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86825" y="630238"/>
            <a:ext cx="2892425" cy="224313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825;p33">
            <a:extLst>
              <a:ext uri="{FF2B5EF4-FFF2-40B4-BE49-F238E27FC236}">
                <a16:creationId xmlns:a16="http://schemas.microsoft.com/office/drawing/2014/main" id="{1D7D7A2C-28D6-A7AC-2218-2037C037CE76}"/>
              </a:ext>
            </a:extLst>
          </p:cNvPr>
          <p:cNvSpPr/>
          <p:nvPr/>
        </p:nvSpPr>
        <p:spPr>
          <a:xfrm>
            <a:off x="0" y="3128963"/>
            <a:ext cx="76200" cy="539750"/>
          </a:xfrm>
          <a:prstGeom prst="rect">
            <a:avLst/>
          </a:prstGeom>
          <a:solidFill>
            <a:srgbClr val="7B6C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A4C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826;p33">
            <a:extLst>
              <a:ext uri="{FF2B5EF4-FFF2-40B4-BE49-F238E27FC236}">
                <a16:creationId xmlns:a16="http://schemas.microsoft.com/office/drawing/2014/main" id="{5C67C7C7-4E6F-C4B5-38A4-F2DCA1A4DB97}"/>
              </a:ext>
            </a:extLst>
          </p:cNvPr>
          <p:cNvSpPr txBox="1"/>
          <p:nvPr/>
        </p:nvSpPr>
        <p:spPr>
          <a:xfrm>
            <a:off x="560388" y="3178663"/>
            <a:ext cx="6610350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Company Contact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2455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Rad sa nizovima i pokazivačima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err="1"/>
              <a:t>Nizovi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/>
              <a:t>Kod</a:t>
            </a:r>
            <a:r>
              <a:rPr lang="en-US" sz="1400" dirty="0"/>
              <a:t> </a:t>
            </a:r>
            <a:r>
              <a:rPr lang="sr-Latn-RS" sz="1400" dirty="0"/>
              <a:t>životno pouzdanih sistema predstavljaju jedinu mogućnost za rad sa velikim brojem elemenata (dinamički nizovi nistu dozvoljeni jer je zabaranjena alokacija memorije)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Ostale (dinamičke) strukture se kod životno pouzdanih sistema mogu izvest preko C nizova, ali moraju imati zadanu maksimalnu veličinu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Takođe se koriste za rad sa SIMD skupovima instrukcija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/>
              <a:t>Elementi</a:t>
            </a:r>
            <a:r>
              <a:rPr lang="en-US" sz="1400" dirty="0"/>
              <a:t> vi</a:t>
            </a:r>
            <a:r>
              <a:rPr lang="sr-Latn-RS" sz="1400" dirty="0"/>
              <a:t>šedimenzionalnih nizova su smješteni tako da se zadnja koordinata (zadnji indeks) najbrže mijenja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Matrice su dvodimenzionalni nizovi koji se sastoje od redova i kolona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Moguća su dva načina inicijalizacije višedimenzionalnog niza</a:t>
            </a:r>
          </a:p>
          <a:p>
            <a:pPr marL="0" lvl="4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sr-Latn-RS" sz="2000" dirty="0">
                <a:solidFill>
                  <a:srgbClr val="434343"/>
                </a:solidFill>
              </a:rPr>
              <a:t>	</a:t>
            </a:r>
            <a:r>
              <a:rPr lang="en-US" sz="1400" dirty="0">
                <a:solidFill>
                  <a:srgbClr val="434343"/>
                </a:solidFill>
              </a:rPr>
              <a:t>short</a:t>
            </a:r>
            <a:r>
              <a:rPr lang="sr-Latn-BA" sz="1400" dirty="0">
                <a:solidFill>
                  <a:srgbClr val="434343"/>
                </a:solidFill>
              </a:rPr>
              <a:t> </a:t>
            </a:r>
            <a:r>
              <a:rPr lang="en-US" sz="1400" dirty="0" err="1">
                <a:solidFill>
                  <a:srgbClr val="434343"/>
                </a:solidFill>
              </a:rPr>
              <a:t>abc</a:t>
            </a:r>
            <a:r>
              <a:rPr lang="sr-Latn-BA" sz="1400" dirty="0">
                <a:solidFill>
                  <a:srgbClr val="434343"/>
                </a:solidFill>
              </a:rPr>
              <a:t>[</a:t>
            </a:r>
            <a:r>
              <a:rPr lang="en-US" sz="1400" dirty="0">
                <a:solidFill>
                  <a:srgbClr val="434343"/>
                </a:solidFill>
              </a:rPr>
              <a:t>3</a:t>
            </a:r>
            <a:r>
              <a:rPr lang="sr-Latn-BA" sz="1400" dirty="0">
                <a:solidFill>
                  <a:srgbClr val="434343"/>
                </a:solidFill>
              </a:rPr>
              <a:t>][</a:t>
            </a:r>
            <a:r>
              <a:rPr lang="en-US" sz="1400" dirty="0">
                <a:solidFill>
                  <a:srgbClr val="434343"/>
                </a:solidFill>
              </a:rPr>
              <a:t>4</a:t>
            </a:r>
            <a:r>
              <a:rPr lang="sr-Latn-BA" sz="1400" dirty="0">
                <a:solidFill>
                  <a:srgbClr val="434343"/>
                </a:solidFill>
              </a:rPr>
              <a:t>] = {1, 2, 3</a:t>
            </a:r>
            <a:r>
              <a:rPr lang="en-US" sz="1400" dirty="0">
                <a:solidFill>
                  <a:srgbClr val="434343"/>
                </a:solidFill>
              </a:rPr>
              <a:t>, 4</a:t>
            </a:r>
            <a:r>
              <a:rPr lang="sr-Latn-BA" sz="1400" dirty="0">
                <a:solidFill>
                  <a:srgbClr val="434343"/>
                </a:solidFill>
              </a:rPr>
              <a:t>, 5, 6</a:t>
            </a:r>
            <a:r>
              <a:rPr lang="en-US" sz="1400" dirty="0">
                <a:solidFill>
                  <a:srgbClr val="434343"/>
                </a:solidFill>
              </a:rPr>
              <a:t>, 7, 8, 9, 10, 11, 12</a:t>
            </a:r>
            <a:r>
              <a:rPr lang="sr-Latn-BA" sz="1400" dirty="0">
                <a:solidFill>
                  <a:srgbClr val="434343"/>
                </a:solidFill>
              </a:rPr>
              <a:t>};</a:t>
            </a:r>
            <a:r>
              <a:rPr lang="en-US" sz="1400" dirty="0">
                <a:solidFill>
                  <a:srgbClr val="434343"/>
                </a:solidFill>
              </a:rPr>
              <a:t> </a:t>
            </a:r>
            <a:br>
              <a:rPr lang="sr-Cyrl-BA" sz="1400" dirty="0">
                <a:solidFill>
                  <a:srgbClr val="434343"/>
                </a:solidFill>
              </a:rPr>
            </a:br>
            <a:r>
              <a:rPr lang="sr-Latn-RS" sz="1400" dirty="0">
                <a:solidFill>
                  <a:srgbClr val="434343"/>
                </a:solidFill>
              </a:rPr>
              <a:t>	</a:t>
            </a:r>
            <a:r>
              <a:rPr lang="en-US" sz="1400" dirty="0">
                <a:solidFill>
                  <a:srgbClr val="434343"/>
                </a:solidFill>
              </a:rPr>
              <a:t>short</a:t>
            </a:r>
            <a:r>
              <a:rPr lang="sr-Latn-BA" sz="1400" dirty="0">
                <a:solidFill>
                  <a:srgbClr val="434343"/>
                </a:solidFill>
              </a:rPr>
              <a:t> </a:t>
            </a:r>
            <a:r>
              <a:rPr lang="en-US" sz="1400" dirty="0" err="1">
                <a:solidFill>
                  <a:srgbClr val="434343"/>
                </a:solidFill>
              </a:rPr>
              <a:t>abc</a:t>
            </a:r>
            <a:r>
              <a:rPr lang="sr-Latn-BA" sz="1400" dirty="0">
                <a:solidFill>
                  <a:srgbClr val="434343"/>
                </a:solidFill>
              </a:rPr>
              <a:t>[</a:t>
            </a:r>
            <a:r>
              <a:rPr lang="en-US" sz="1400" dirty="0">
                <a:solidFill>
                  <a:srgbClr val="434343"/>
                </a:solidFill>
              </a:rPr>
              <a:t>3</a:t>
            </a:r>
            <a:r>
              <a:rPr lang="sr-Latn-BA" sz="1400" dirty="0">
                <a:solidFill>
                  <a:srgbClr val="434343"/>
                </a:solidFill>
              </a:rPr>
              <a:t>][</a:t>
            </a:r>
            <a:r>
              <a:rPr lang="en-US" sz="1400" dirty="0">
                <a:solidFill>
                  <a:srgbClr val="434343"/>
                </a:solidFill>
              </a:rPr>
              <a:t>4</a:t>
            </a:r>
            <a:r>
              <a:rPr lang="sr-Latn-BA" sz="1400" dirty="0">
                <a:solidFill>
                  <a:srgbClr val="434343"/>
                </a:solidFill>
              </a:rPr>
              <a:t>] = {{1, 2, 3</a:t>
            </a:r>
            <a:r>
              <a:rPr lang="en-US" sz="1400" dirty="0">
                <a:solidFill>
                  <a:srgbClr val="434343"/>
                </a:solidFill>
              </a:rPr>
              <a:t>, 4</a:t>
            </a:r>
            <a:r>
              <a:rPr lang="sr-Latn-BA" sz="1400" dirty="0">
                <a:solidFill>
                  <a:srgbClr val="434343"/>
                </a:solidFill>
              </a:rPr>
              <a:t>}, {5, 6</a:t>
            </a:r>
            <a:r>
              <a:rPr lang="en-US" sz="1400" dirty="0">
                <a:solidFill>
                  <a:srgbClr val="434343"/>
                </a:solidFill>
              </a:rPr>
              <a:t>, 7, 8</a:t>
            </a:r>
            <a:r>
              <a:rPr lang="sr-Latn-BA" sz="1400" dirty="0">
                <a:solidFill>
                  <a:srgbClr val="434343"/>
                </a:solidFill>
              </a:rPr>
              <a:t>}</a:t>
            </a:r>
            <a:r>
              <a:rPr lang="en-US" sz="1400" dirty="0">
                <a:solidFill>
                  <a:srgbClr val="434343"/>
                </a:solidFill>
              </a:rPr>
              <a:t>, {9, 10, 11, 12}</a:t>
            </a:r>
            <a:r>
              <a:rPr lang="sr-Latn-BA" sz="1400" dirty="0">
                <a:solidFill>
                  <a:srgbClr val="434343"/>
                </a:solidFill>
              </a:rPr>
              <a:t>};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405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Rad sa nizovima i pokazivačima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err="1"/>
              <a:t>Nizovi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C nizovi ne vrše provjeru granica indeksa pa je moguće i ovo</a:t>
            </a:r>
            <a:r>
              <a:rPr lang="en-US" sz="1400" dirty="0"/>
              <a:t>:</a:t>
            </a:r>
          </a:p>
          <a:p>
            <a:pPr lvl="8">
              <a:lnSpc>
                <a:spcPct val="114000"/>
              </a:lnSpc>
              <a:spcAft>
                <a:spcPts val="600"/>
              </a:spcAft>
            </a:pPr>
            <a:r>
              <a:rPr lang="en-US" sz="1400" dirty="0"/>
              <a:t>const int mat[2][3] = {{1, 2, 3}, {4, 5, 6}};</a:t>
            </a:r>
          </a:p>
          <a:p>
            <a:pPr lvl="8">
              <a:lnSpc>
                <a:spcPct val="114000"/>
              </a:lnSpc>
              <a:spcAft>
                <a:spcPts val="600"/>
              </a:spcAft>
            </a:pPr>
            <a:r>
              <a:rPr lang="en-US" sz="1400" dirty="0"/>
              <a:t>int element = mat[0][4];</a:t>
            </a:r>
          </a:p>
          <a:p>
            <a:pPr lvl="4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/>
              <a:t>Pona</a:t>
            </a:r>
            <a:r>
              <a:rPr lang="sr-Latn-RS" sz="1400" dirty="0"/>
              <a:t>šanje programa će biti nedefininsano u ovom slučaju</a:t>
            </a:r>
            <a:endParaRPr lang="en-US" sz="1400" dirty="0"/>
          </a:p>
          <a:p>
            <a:pPr lvl="4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Moguća je reprezentacija matrice na dva načina</a:t>
            </a:r>
            <a:r>
              <a:rPr lang="en-US" sz="1400" dirty="0"/>
              <a:t>: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en-US" sz="1400" dirty="0"/>
              <a:t>Pomo</a:t>
            </a:r>
            <a:r>
              <a:rPr lang="sr-Latn-RS" sz="1400" dirty="0"/>
              <a:t>ću jednodimenzionalnog niza</a:t>
            </a:r>
          </a:p>
          <a:p>
            <a:pPr lvl="6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Pomoću dvodimenzionalnog niza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5108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Rad sa nizovima i pokazivačima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sz="1600" b="1" dirty="0"/>
              <a:t>Matrice kao dvodimenzionalni nizovi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Lakši način reprezentacije matrice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Direktan pristup elementima preko dva indeksa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Nije potrebna nikakva kalkulacija za rad sa matricama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Često se koristi zbog jednostavnosti i čitljivosti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56F27-A4E0-893E-AC19-F8F6EA250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064" y="1778186"/>
            <a:ext cx="3479979" cy="31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01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Rad sa nizovima i pokazivačima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975" y="1501200"/>
            <a:ext cx="5534026" cy="4742857"/>
          </a:xfrm>
        </p:spPr>
        <p:txBody>
          <a:bodyPr/>
          <a:lstStyle/>
          <a:p>
            <a:pPr marL="0" indent="0">
              <a:buNone/>
            </a:pPr>
            <a:r>
              <a:rPr lang="sr-Latn-RS" sz="1600" b="1" dirty="0"/>
              <a:t>Matrice kao jednodimenzionalni nizovi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/>
              <a:t>Jednostavniji</a:t>
            </a:r>
            <a:r>
              <a:rPr lang="en-US" sz="1400" dirty="0"/>
              <a:t> </a:t>
            </a:r>
            <a:r>
              <a:rPr lang="en-US" sz="1400" dirty="0" err="1"/>
              <a:t>organizacija</a:t>
            </a:r>
            <a:r>
              <a:rPr lang="en-US" sz="1400" dirty="0"/>
              <a:t> </a:t>
            </a:r>
            <a:r>
              <a:rPr lang="en-US" sz="1400" dirty="0" err="1"/>
              <a:t>memorije</a:t>
            </a:r>
            <a:r>
              <a:rPr lang="en-US" sz="1400" dirty="0"/>
              <a:t> </a:t>
            </a:r>
            <a:r>
              <a:rPr lang="en-US" sz="1400" dirty="0" err="1"/>
              <a:t>sa</a:t>
            </a:r>
            <a:r>
              <a:rPr lang="en-US" sz="1400" dirty="0"/>
              <a:t> </a:t>
            </a:r>
            <a:r>
              <a:rPr lang="en-US" sz="1400" dirty="0" err="1"/>
              <a:t>strane</a:t>
            </a:r>
            <a:r>
              <a:rPr lang="en-US" sz="1400" dirty="0"/>
              <a:t> </a:t>
            </a:r>
            <a:r>
              <a:rPr lang="en-US" sz="1400" dirty="0" err="1"/>
              <a:t>kompajlera</a:t>
            </a:r>
            <a:endParaRPr lang="sr-Latn-RS" sz="1400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/>
              <a:t>Pristup</a:t>
            </a:r>
            <a:r>
              <a:rPr lang="en-US" sz="1400" dirty="0"/>
              <a:t> </a:t>
            </a:r>
            <a:r>
              <a:rPr lang="en-US" sz="1400" dirty="0" err="1"/>
              <a:t>elementima</a:t>
            </a:r>
            <a:r>
              <a:rPr lang="en-US" sz="1400" dirty="0"/>
              <a:t> </a:t>
            </a:r>
            <a:r>
              <a:rPr lang="en-US" sz="1400" dirty="0" err="1"/>
              <a:t>preko</a:t>
            </a:r>
            <a:r>
              <a:rPr lang="en-US" sz="1400" dirty="0"/>
              <a:t> </a:t>
            </a:r>
            <a:r>
              <a:rPr lang="en-US" sz="1400" dirty="0" err="1"/>
              <a:t>jednog</a:t>
            </a:r>
            <a:r>
              <a:rPr lang="en-US" sz="1400" dirty="0"/>
              <a:t> </a:t>
            </a:r>
            <a:r>
              <a:rPr lang="en-US" sz="1400" dirty="0" err="1"/>
              <a:t>indeksa</a:t>
            </a:r>
            <a:endParaRPr lang="sr-Latn-RS" sz="1400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400" dirty="0"/>
              <a:t>Za </a:t>
            </a:r>
            <a:r>
              <a:rPr lang="en-US" sz="1400" dirty="0" err="1"/>
              <a:t>pristup</a:t>
            </a:r>
            <a:r>
              <a:rPr lang="en-US" sz="1400" dirty="0"/>
              <a:t> </a:t>
            </a:r>
            <a:r>
              <a:rPr lang="en-US" sz="1400" dirty="0" err="1"/>
              <a:t>elementima</a:t>
            </a:r>
            <a:r>
              <a:rPr lang="en-US" sz="1400" dirty="0"/>
              <a:t> </a:t>
            </a:r>
            <a:r>
              <a:rPr lang="en-US" sz="1400" dirty="0" err="1"/>
              <a:t>potrebno</a:t>
            </a:r>
            <a:r>
              <a:rPr lang="en-US" sz="1400" dirty="0"/>
              <a:t> je </a:t>
            </a:r>
            <a:r>
              <a:rPr lang="en-US" sz="1400" dirty="0" err="1"/>
              <a:t>izvr</a:t>
            </a:r>
            <a:r>
              <a:rPr lang="sr-Latn-RS" sz="1400" dirty="0"/>
              <a:t>šiti kalkulaciju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Često se koristi prilikom komunikacije sa API koji očekuju jednodimenzione nizove zbog optimizacija memorije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3BE793-D10C-B05E-45C2-BCCA7D495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05" y="1566635"/>
            <a:ext cx="5153567" cy="26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63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Rad sa nizovima i pokazivačima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sz="1600" b="1" dirty="0"/>
              <a:t>Pokazivači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Pokazivač predstavlja promjenljivu specijalnog tipa, a ima svrhu da čuva adresu memorijske lokacije neke druge promjenljive, konstante ili opet drugog pokazivača</a:t>
            </a:r>
          </a:p>
          <a:p>
            <a:pPr marL="403225" lvl="7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sr-Latn-RS" sz="1400" dirty="0"/>
              <a:t>int</a:t>
            </a:r>
            <a:r>
              <a:rPr lang="en-US" sz="1400" dirty="0"/>
              <a:t> a = 5;</a:t>
            </a:r>
          </a:p>
          <a:p>
            <a:pPr marL="403225" lvl="7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400" dirty="0"/>
              <a:t>int* p = &amp;a;</a:t>
            </a:r>
          </a:p>
          <a:p>
            <a:pPr marL="403225" lvl="7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400" dirty="0" err="1"/>
              <a:t>printf</a:t>
            </a:r>
            <a:r>
              <a:rPr lang="en-US" sz="1400" dirty="0"/>
              <a:t>(“%d”, *p);</a:t>
            </a:r>
          </a:p>
          <a:p>
            <a:pPr lvl="5"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/>
              <a:t>Pokaziva</a:t>
            </a:r>
            <a:r>
              <a:rPr lang="sr-Latn-RS" sz="1400" dirty="0"/>
              <a:t>č može mijenjati vrijednost na koju pokazuje, tj može pokazivati na više različitih lokacija u vrijeme svog trajanja, a može i mij</a:t>
            </a:r>
            <a:r>
              <a:rPr lang="en-US" sz="1400"/>
              <a:t>e</a:t>
            </a:r>
            <a:r>
              <a:rPr lang="sr-Latn-RS" sz="1400"/>
              <a:t>njati </a:t>
            </a:r>
            <a:r>
              <a:rPr lang="sr-Latn-RS" sz="1400" dirty="0"/>
              <a:t>vrijednost na koju pokazuje</a:t>
            </a:r>
          </a:p>
          <a:p>
            <a:pPr lvl="5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Referenciranje je proces u kojem pokazivaču dodjeljujemo adresu određene memorijske lokacije</a:t>
            </a:r>
          </a:p>
          <a:p>
            <a:pPr lvl="5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Dereferenciranje je proces u kojem preko pokazivača koji već pokazuje na određenu memorijsku lokaciju pristupamo samoj lokaciji, bilo preko čitanja sa te lokacije ili pisanjem u nju</a:t>
            </a:r>
          </a:p>
          <a:p>
            <a:pPr lvl="5"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Pokazivač na neki tip može uzeti samo adresu tog istog tipa, u suprotnom kompajler javlja upozorenje ili grešku</a:t>
            </a:r>
          </a:p>
        </p:txBody>
      </p:sp>
    </p:spTree>
    <p:extLst>
      <p:ext uri="{BB962C8B-B14F-4D97-AF65-F5344CB8AC3E}">
        <p14:creationId xmlns:p14="http://schemas.microsoft.com/office/powerpoint/2010/main" val="4217639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6B6B-E938-F5A1-1F47-7961234C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Rad sa nizovima i pokazivačima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1C3F-9039-558C-8509-C62F3BA46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 sz="1600" b="1" dirty="0"/>
              <a:t>Pokazivači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Moguće su 4 različita tipa konstantnosti pokazivači na podatke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kumimoji="0" lang="en-US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int *</a:t>
            </a:r>
            <a:r>
              <a:rPr kumimoji="0" lang="en-US" sz="1400" b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ptr</a:t>
            </a:r>
            <a:r>
              <a:rPr kumimoji="0" lang="en-US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;           </a:t>
            </a:r>
            <a:r>
              <a:rPr kumimoji="0" lang="sr-Cyrl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           </a:t>
            </a:r>
            <a:r>
              <a:rPr kumimoji="0" lang="en-US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//</a:t>
            </a:r>
            <a:r>
              <a:rPr kumimoji="0" lang="sr-Latn-RS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izmjenjivi pokazivač na izmjenjivi podatak</a:t>
            </a:r>
            <a:br>
              <a:rPr kumimoji="0" lang="sr-Cyrl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</a:br>
            <a:r>
              <a:rPr kumimoji="0" lang="en-US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const int *</a:t>
            </a:r>
            <a:r>
              <a:rPr kumimoji="0" lang="en-US" sz="1400" b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ptr</a:t>
            </a:r>
            <a:r>
              <a:rPr kumimoji="0" lang="en-US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; </a:t>
            </a:r>
            <a:r>
              <a:rPr kumimoji="0" lang="sr-Cyrl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           </a:t>
            </a:r>
            <a:r>
              <a:rPr kumimoji="0" lang="en-US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//</a:t>
            </a:r>
            <a:r>
              <a:rPr kumimoji="0" lang="sr-Latn-RS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izmjenjivi pokazivač na konstantan podatak</a:t>
            </a:r>
            <a:br>
              <a:rPr kumimoji="0" lang="sr-Cyrl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</a:br>
            <a:r>
              <a:rPr kumimoji="0" lang="en-US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int *</a:t>
            </a:r>
            <a:r>
              <a:rPr kumimoji="0" lang="sr-Cyrl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 </a:t>
            </a:r>
            <a:r>
              <a:rPr kumimoji="0" lang="en-US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const </a:t>
            </a:r>
            <a:r>
              <a:rPr kumimoji="0" lang="en-US" sz="1400" b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ptr</a:t>
            </a:r>
            <a:r>
              <a:rPr kumimoji="0" lang="en-US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;</a:t>
            </a:r>
            <a:r>
              <a:rPr kumimoji="0" lang="sr-Cyrl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           </a:t>
            </a:r>
            <a:r>
              <a:rPr kumimoji="0" lang="en-US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//</a:t>
            </a:r>
            <a:r>
              <a:rPr kumimoji="0" lang="sr-Latn-RS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konstantan pokazivač na izmjenjiv podatak</a:t>
            </a:r>
            <a:br>
              <a:rPr kumimoji="0" lang="sr-Cyrl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</a:br>
            <a:r>
              <a:rPr kumimoji="0" lang="en-US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const int *</a:t>
            </a:r>
            <a:r>
              <a:rPr kumimoji="0" lang="sr-Cyrl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 </a:t>
            </a:r>
            <a:r>
              <a:rPr kumimoji="0" lang="en-US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const </a:t>
            </a:r>
            <a:r>
              <a:rPr kumimoji="0" lang="en-US" sz="1400" b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ptr</a:t>
            </a:r>
            <a:r>
              <a:rPr kumimoji="0" lang="en-US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;</a:t>
            </a:r>
            <a:r>
              <a:rPr kumimoji="0" lang="sr-Cyrl-BA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 </a:t>
            </a:r>
            <a:r>
              <a:rPr kumimoji="0" lang="en-US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//</a:t>
            </a:r>
            <a:r>
              <a:rPr kumimoji="0" lang="sr-Latn-RS" sz="1400" b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tamaran Light"/>
                <a:cs typeface="Catamaran Light"/>
                <a:sym typeface="Catamaran Light"/>
              </a:rPr>
              <a:t>konstantan pokazivač na konstantan podatak</a:t>
            </a:r>
            <a:endParaRPr kumimoji="0" lang="sr-Cyrl-BA" sz="1400" b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tamaran Light"/>
              <a:cs typeface="Catamaran Light"/>
              <a:sym typeface="Catamaran Light"/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endParaRPr lang="sr-Latn-RS" sz="1400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Iste ovakve kombinacije su moguće i sa volatile, i u kombinacije const i volatile zajedno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sr-Latn-RS" sz="1400" dirty="0"/>
              <a:t>Ipak, najčešća kombinacije su volatile int</a:t>
            </a:r>
            <a:r>
              <a:rPr lang="en-US" sz="1400" dirty="0"/>
              <a:t>* </a:t>
            </a:r>
            <a:r>
              <a:rPr lang="en-US" sz="1400" dirty="0" err="1"/>
              <a:t>ptr</a:t>
            </a:r>
            <a:r>
              <a:rPr lang="en-US" sz="1400" dirty="0"/>
              <a:t> I const volatile int * </a:t>
            </a:r>
            <a:r>
              <a:rPr lang="en-US" sz="1400" dirty="0" err="1"/>
              <a:t>ptr</a:t>
            </a:r>
            <a:endParaRPr lang="en-US" sz="1400" dirty="0"/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1400" dirty="0" err="1"/>
              <a:t>Pokaziva</a:t>
            </a:r>
            <a:r>
              <a:rPr lang="sr-Latn-RS" sz="1400" dirty="0"/>
              <a:t>č na konstantu se ne može dodijeliti pokazivaču na promjenjivi podatak sem uz pomoć konverzije (cast), ali ukoliko ima potrebe za tim to je znak lošeg dizajna programa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2029163"/>
      </p:ext>
    </p:extLst>
  </p:cSld>
  <p:clrMapOvr>
    <a:masterClrMapping/>
  </p:clrMapOvr>
</p:sld>
</file>

<file path=ppt/theme/theme1.xml><?xml version="1.0" encoding="utf-8"?>
<a:theme xmlns:a="http://schemas.openxmlformats.org/drawingml/2006/main" name="index">
  <a:themeElements>
    <a:clrScheme name="RT-R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46E96"/>
      </a:accent1>
      <a:accent2>
        <a:srgbClr val="F9BD00"/>
      </a:accent2>
      <a:accent3>
        <a:srgbClr val="878787"/>
      </a:accent3>
      <a:accent4>
        <a:srgbClr val="292139"/>
      </a:accent4>
      <a:accent5>
        <a:srgbClr val="A697B3"/>
      </a:accent5>
      <a:accent6>
        <a:srgbClr val="CBC3D3"/>
      </a:accent6>
      <a:hlink>
        <a:srgbClr val="846E96"/>
      </a:hlink>
      <a:folHlink>
        <a:srgbClr val="846E96"/>
      </a:folHlink>
    </a:clrScheme>
    <a:fontScheme name="Benutzerdefiniert 1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8484</TotalTime>
  <Words>2573</Words>
  <Application>Microsoft Office PowerPoint</Application>
  <PresentationFormat>Widescreen</PresentationFormat>
  <Paragraphs>271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Catamaran Light</vt:lpstr>
      <vt:lpstr>Montserrat</vt:lpstr>
      <vt:lpstr>Montserrat </vt:lpstr>
      <vt:lpstr>Montserrat Medium</vt:lpstr>
      <vt:lpstr>Wingdings</vt:lpstr>
      <vt:lpstr>index</vt:lpstr>
      <vt:lpstr>Ljetna škola</vt:lpstr>
      <vt:lpstr>Rad sa nizovima i pokazivačima</vt:lpstr>
      <vt:lpstr>Rad sa nizovima i pokazivačima</vt:lpstr>
      <vt:lpstr>Rad sa nizovima i pokazivačima</vt:lpstr>
      <vt:lpstr>Rad sa nizovima i pokazivačima</vt:lpstr>
      <vt:lpstr>Rad sa nizovima i pokazivačima</vt:lpstr>
      <vt:lpstr>Rad sa nizovima i pokazivačima</vt:lpstr>
      <vt:lpstr>Rad sa nizovima i pokazivačima</vt:lpstr>
      <vt:lpstr>Rad sa nizovima i pokazivačima</vt:lpstr>
      <vt:lpstr>Rad sa nizovima i pokazivačima</vt:lpstr>
      <vt:lpstr>Rad sa nizovima i pokazivačima</vt:lpstr>
      <vt:lpstr>Rad sa nizovima i pokazivačima</vt:lpstr>
      <vt:lpstr>Rad sa nizovima i pokazivačima</vt:lpstr>
      <vt:lpstr>Rad sa nizovima i pokazivačima</vt:lpstr>
      <vt:lpstr>Strukture podataka</vt:lpstr>
      <vt:lpstr>Strukture podataka</vt:lpstr>
      <vt:lpstr>Strukture podataka</vt:lpstr>
      <vt:lpstr>Strukture podataka</vt:lpstr>
      <vt:lpstr>Strukture podataka</vt:lpstr>
      <vt:lpstr>Strukture podataka</vt:lpstr>
      <vt:lpstr>Strukture podataka</vt:lpstr>
      <vt:lpstr>Strukture podataka</vt:lpstr>
      <vt:lpstr>Strukture podataka</vt:lpstr>
      <vt:lpstr>Strukture podataka</vt:lpstr>
      <vt:lpstr>Strukture podataka</vt:lpstr>
      <vt:lpstr>Strukture podataka</vt:lpstr>
      <vt:lpstr>Strukture podataka</vt:lpstr>
      <vt:lpstr>Strukture podataka</vt:lpstr>
      <vt:lpstr>Strukture podataka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Przemek</dc:creator>
  <cp:lastModifiedBy>Sladjan Vukovic</cp:lastModifiedBy>
  <cp:revision>192</cp:revision>
  <dcterms:created xsi:type="dcterms:W3CDTF">2023-02-25T07:54:26Z</dcterms:created>
  <dcterms:modified xsi:type="dcterms:W3CDTF">2024-07-10T12:38:54Z</dcterms:modified>
</cp:coreProperties>
</file>